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80" r:id="rId3"/>
    <p:sldId id="288" r:id="rId4"/>
    <p:sldId id="294" r:id="rId5"/>
    <p:sldId id="295" r:id="rId6"/>
    <p:sldId id="296" r:id="rId7"/>
    <p:sldId id="293" r:id="rId8"/>
    <p:sldId id="298" r:id="rId9"/>
    <p:sldId id="289" r:id="rId10"/>
    <p:sldId id="297" r:id="rId11"/>
    <p:sldId id="292" r:id="rId12"/>
    <p:sldId id="299" r:id="rId13"/>
  </p:sldIdLst>
  <p:sldSz cx="12192000" cy="6858000"/>
  <p:notesSz cx="6858000" cy="9144000"/>
  <p:defaultTextStyle>
    <a:defPPr>
      <a:defRPr lang="en-M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7ABE4"/>
    <a:srgbClr val="B673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929F9F4-4A8F-4326-A1B4-22849713DDAB}" styleName="Dark Style 1 - Ac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FD4443E-F989-4FC4-A0C8-D5A2AF1F390B}" styleName="Dark Style 1 -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719"/>
    <p:restoredTop sz="94654"/>
  </p:normalViewPr>
  <p:slideViewPr>
    <p:cSldViewPr snapToGrid="0">
      <p:cViewPr>
        <p:scale>
          <a:sx n="63" d="100"/>
          <a:sy n="63" d="100"/>
        </p:scale>
        <p:origin x="852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P.%20SIMONE\Documents\P%20SIMONE%20EI\2026%20OPPORTUNITIES\PSIMONE%20CONSULTOR%202026\4.%20FIPAAS\2.%20DOCUMENTOS%20DA%20MESA%20REDONDA\APRESENTACOES\FIPAAS\CHAT%20PCA%20FIPAAS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ctr" rtl="0">
              <a:defRPr sz="1200" b="1" i="0" u="none" strike="noStrike" kern="1200" spc="0" baseline="0">
                <a:solidFill>
                  <a:schemeClr val="tx1">
                    <a:lumMod val="95000"/>
                    <a:lumOff val="5000"/>
                  </a:schemeClr>
                </a:solidFill>
                <a:latin typeface="PoPPINS"/>
                <a:ea typeface="+mn-ea"/>
                <a:cs typeface="+mn-cs"/>
              </a:defRPr>
            </a:pPr>
            <a:r>
              <a:rPr lang="en-US" sz="1200" b="1">
                <a:latin typeface="PoPPINS"/>
              </a:rPr>
              <a:t>Cobertura Actual dos Servi</a:t>
            </a:r>
            <a:r>
              <a:rPr lang="en-US" sz="1200" b="1" i="0" u="none" strike="noStrike" baseline="0">
                <a:effectLst/>
                <a:latin typeface="PoPPINS"/>
              </a:rPr>
              <a:t>ço</a:t>
            </a:r>
            <a:r>
              <a:rPr lang="en-US" sz="1200" b="1">
                <a:latin typeface="PoPPINS"/>
              </a:rPr>
              <a:t>s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 rtl="0">
            <a:defRPr sz="1200" b="1" i="0" u="none" strike="noStrike" kern="1200" spc="0" baseline="0">
              <a:solidFill>
                <a:schemeClr val="tx1">
                  <a:lumMod val="95000"/>
                  <a:lumOff val="5000"/>
                </a:schemeClr>
              </a:solidFill>
              <a:latin typeface="PoPPINS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7.2951581652956177E-2"/>
          <c:y val="9.9143882905274774E-2"/>
          <c:w val="0.91876341420454177"/>
          <c:h val="0.74202894532549624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Sheet1!$B$5</c:f>
              <c:strCache>
                <c:ptCount val="1"/>
                <c:pt idx="0">
                  <c:v>Urbana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1"/>
              <c:layout/>
              <c:tx>
                <c:rich>
                  <a:bodyPr/>
                  <a:lstStyle/>
                  <a:p>
                    <a:r>
                      <a:rPr lang="en-US"/>
                      <a:t>68%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0AB8-4EE1-86A9-8DE1B4D4A0C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PoPPINS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Sheet1!$C$4:$D$4</c:f>
              <c:strCache>
                <c:ptCount val="2"/>
                <c:pt idx="0">
                  <c:v>Abastecimento de Água</c:v>
                </c:pt>
                <c:pt idx="1">
                  <c:v>Saneamento</c:v>
                </c:pt>
              </c:strCache>
            </c:strRef>
          </c:cat>
          <c:val>
            <c:numRef>
              <c:f>Sheet1!$C$5:$D$5</c:f>
              <c:numCache>
                <c:formatCode>0.0%</c:formatCode>
                <c:ptCount val="2"/>
                <c:pt idx="0">
                  <c:v>0.88</c:v>
                </c:pt>
                <c:pt idx="1">
                  <c:v>0.63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13C-4744-BBAB-76E3731F7038}"/>
            </c:ext>
          </c:extLst>
        </c:ser>
        <c:ser>
          <c:idx val="2"/>
          <c:order val="1"/>
          <c:tx>
            <c:strRef>
              <c:f>Sheet1!$B$6</c:f>
              <c:strCache>
                <c:ptCount val="1"/>
                <c:pt idx="0">
                  <c:v>Rural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rgbClr val="C00000"/>
                    </a:solidFill>
                    <a:latin typeface="PoPPINS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Sheet1!$C$4:$D$4</c:f>
              <c:strCache>
                <c:ptCount val="2"/>
                <c:pt idx="0">
                  <c:v>Abastecimento de Água</c:v>
                </c:pt>
                <c:pt idx="1">
                  <c:v>Saneamento</c:v>
                </c:pt>
              </c:strCache>
            </c:strRef>
          </c:cat>
          <c:val>
            <c:numRef>
              <c:f>Sheet1!$C$6:$D$6</c:f>
              <c:numCache>
                <c:formatCode>0.0%</c:formatCode>
                <c:ptCount val="2"/>
                <c:pt idx="0">
                  <c:v>0.48</c:v>
                </c:pt>
                <c:pt idx="1">
                  <c:v>0.21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13C-4744-BBAB-76E3731F70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45"/>
        <c:axId val="334562928"/>
        <c:axId val="334565008"/>
      </c:barChart>
      <c:catAx>
        <c:axId val="33456292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PoPPINS"/>
                <a:ea typeface="+mn-ea"/>
                <a:cs typeface="+mn-cs"/>
              </a:defRPr>
            </a:pPr>
            <a:endParaRPr lang="en-US"/>
          </a:p>
        </c:txPr>
        <c:crossAx val="334565008"/>
        <c:crosses val="autoZero"/>
        <c:auto val="1"/>
        <c:lblAlgn val="ctr"/>
        <c:lblOffset val="100"/>
        <c:noMultiLvlLbl val="0"/>
      </c:catAx>
      <c:valAx>
        <c:axId val="334565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PoPPINS"/>
                <a:ea typeface="+mn-ea"/>
                <a:cs typeface="+mn-cs"/>
              </a:defRPr>
            </a:pPr>
            <a:endParaRPr lang="en-US"/>
          </a:p>
        </c:txPr>
        <c:crossAx val="334562928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7262164930295061"/>
          <c:y val="0.92088174406948098"/>
          <c:w val="0.25475670139409873"/>
          <c:h val="7.911825593051903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95000"/>
                  <a:lumOff val="5000"/>
                </a:schemeClr>
              </a:solidFill>
              <a:latin typeface="PoPPINS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9525" cap="flat" cmpd="sng" algn="ctr">
      <a:solidFill>
        <a:schemeClr val="bg1">
          <a:alpha val="0"/>
        </a:schemeClr>
      </a:solidFill>
      <a:round/>
    </a:ln>
    <a:effectLst/>
  </c:spPr>
  <c:txPr>
    <a:bodyPr/>
    <a:lstStyle/>
    <a:p>
      <a:pPr>
        <a:defRPr sz="800" b="1">
          <a:solidFill>
            <a:schemeClr val="tx1">
              <a:lumMod val="95000"/>
              <a:lumOff val="5000"/>
            </a:schemeClr>
          </a:solidFill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M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003AAB-B084-9346-A512-A4CB8424982D}" type="datetimeFigureOut">
              <a:rPr lang="en-MZ" smtClean="0"/>
              <a:t>03/22/2026</a:t>
            </a:fld>
            <a:endParaRPr lang="en-M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M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M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BEEAAC-6E91-044E-A4A5-F23F7F2F58EF}" type="slidenum">
              <a:rPr lang="en-MZ" smtClean="0"/>
              <a:t>‹#›</a:t>
            </a:fld>
            <a:endParaRPr lang="en-MZ"/>
          </a:p>
        </p:txBody>
      </p:sp>
    </p:spTree>
    <p:extLst>
      <p:ext uri="{BB962C8B-B14F-4D97-AF65-F5344CB8AC3E}">
        <p14:creationId xmlns:p14="http://schemas.microsoft.com/office/powerpoint/2010/main" val="286680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M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BEEAAC-6E91-044E-A4A5-F23F7F2F58EF}" type="slidenum">
              <a:rPr lang="en-MZ" smtClean="0"/>
              <a:t>1</a:t>
            </a:fld>
            <a:endParaRPr lang="en-MZ"/>
          </a:p>
        </p:txBody>
      </p:sp>
    </p:spTree>
    <p:extLst>
      <p:ext uri="{BB962C8B-B14F-4D97-AF65-F5344CB8AC3E}">
        <p14:creationId xmlns:p14="http://schemas.microsoft.com/office/powerpoint/2010/main" val="5660164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BEEAAC-6E91-044E-A4A5-F23F7F2F58EF}" type="slidenum">
              <a:rPr lang="en-MZ" smtClean="0"/>
              <a:t>2</a:t>
            </a:fld>
            <a:endParaRPr lang="en-MZ"/>
          </a:p>
        </p:txBody>
      </p:sp>
    </p:spTree>
    <p:extLst>
      <p:ext uri="{BB962C8B-B14F-4D97-AF65-F5344CB8AC3E}">
        <p14:creationId xmlns:p14="http://schemas.microsoft.com/office/powerpoint/2010/main" val="22535537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BEEAAC-6E91-044E-A4A5-F23F7F2F58EF}" type="slidenum">
              <a:rPr lang="en-MZ" smtClean="0"/>
              <a:t>3</a:t>
            </a:fld>
            <a:endParaRPr lang="en-MZ"/>
          </a:p>
        </p:txBody>
      </p:sp>
    </p:spTree>
    <p:extLst>
      <p:ext uri="{BB962C8B-B14F-4D97-AF65-F5344CB8AC3E}">
        <p14:creationId xmlns:p14="http://schemas.microsoft.com/office/powerpoint/2010/main" val="17391939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BEEAAC-6E91-044E-A4A5-F23F7F2F58EF}" type="slidenum">
              <a:rPr lang="en-MZ" smtClean="0"/>
              <a:t>4</a:t>
            </a:fld>
            <a:endParaRPr lang="en-MZ"/>
          </a:p>
        </p:txBody>
      </p:sp>
    </p:spTree>
    <p:extLst>
      <p:ext uri="{BB962C8B-B14F-4D97-AF65-F5344CB8AC3E}">
        <p14:creationId xmlns:p14="http://schemas.microsoft.com/office/powerpoint/2010/main" val="2391317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BEEAAC-6E91-044E-A4A5-F23F7F2F58EF}" type="slidenum">
              <a:rPr lang="en-MZ" smtClean="0"/>
              <a:t>5</a:t>
            </a:fld>
            <a:endParaRPr lang="en-MZ"/>
          </a:p>
        </p:txBody>
      </p:sp>
    </p:spTree>
    <p:extLst>
      <p:ext uri="{BB962C8B-B14F-4D97-AF65-F5344CB8AC3E}">
        <p14:creationId xmlns:p14="http://schemas.microsoft.com/office/powerpoint/2010/main" val="18741927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BEEAAC-6E91-044E-A4A5-F23F7F2F58EF}" type="slidenum">
              <a:rPr lang="en-MZ" smtClean="0"/>
              <a:t>6</a:t>
            </a:fld>
            <a:endParaRPr lang="en-MZ"/>
          </a:p>
        </p:txBody>
      </p:sp>
    </p:spTree>
    <p:extLst>
      <p:ext uri="{BB962C8B-B14F-4D97-AF65-F5344CB8AC3E}">
        <p14:creationId xmlns:p14="http://schemas.microsoft.com/office/powerpoint/2010/main" val="29880114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BEEAAC-6E91-044E-A4A5-F23F7F2F58EF}" type="slidenum">
              <a:rPr lang="en-MZ" smtClean="0"/>
              <a:t>7</a:t>
            </a:fld>
            <a:endParaRPr lang="en-MZ"/>
          </a:p>
        </p:txBody>
      </p:sp>
    </p:spTree>
    <p:extLst>
      <p:ext uri="{BB962C8B-B14F-4D97-AF65-F5344CB8AC3E}">
        <p14:creationId xmlns:p14="http://schemas.microsoft.com/office/powerpoint/2010/main" val="27940416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BEEAAC-6E91-044E-A4A5-F23F7F2F58EF}" type="slidenum">
              <a:rPr lang="en-MZ" smtClean="0"/>
              <a:t>8</a:t>
            </a:fld>
            <a:endParaRPr lang="en-MZ"/>
          </a:p>
        </p:txBody>
      </p:sp>
    </p:spTree>
    <p:extLst>
      <p:ext uri="{BB962C8B-B14F-4D97-AF65-F5344CB8AC3E}">
        <p14:creationId xmlns:p14="http://schemas.microsoft.com/office/powerpoint/2010/main" val="18565239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BEEAAC-6E91-044E-A4A5-F23F7F2F58EF}" type="slidenum">
              <a:rPr lang="en-MZ" smtClean="0"/>
              <a:t>9</a:t>
            </a:fld>
            <a:endParaRPr lang="en-MZ"/>
          </a:p>
        </p:txBody>
      </p:sp>
    </p:spTree>
    <p:extLst>
      <p:ext uri="{BB962C8B-B14F-4D97-AF65-F5344CB8AC3E}">
        <p14:creationId xmlns:p14="http://schemas.microsoft.com/office/powerpoint/2010/main" val="387010016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BEEAAC-6E91-044E-A4A5-F23F7F2F58EF}" type="slidenum">
              <a:rPr lang="en-MZ" smtClean="0"/>
              <a:t>10</a:t>
            </a:fld>
            <a:endParaRPr lang="en-MZ"/>
          </a:p>
        </p:txBody>
      </p:sp>
    </p:spTree>
    <p:extLst>
      <p:ext uri="{BB962C8B-B14F-4D97-AF65-F5344CB8AC3E}">
        <p14:creationId xmlns:p14="http://schemas.microsoft.com/office/powerpoint/2010/main" val="290923159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BEEAAC-6E91-044E-A4A5-F23F7F2F58EF}" type="slidenum">
              <a:rPr lang="en-MZ" smtClean="0"/>
              <a:t>11</a:t>
            </a:fld>
            <a:endParaRPr lang="en-MZ"/>
          </a:p>
        </p:txBody>
      </p:sp>
    </p:spTree>
    <p:extLst>
      <p:ext uri="{BB962C8B-B14F-4D97-AF65-F5344CB8AC3E}">
        <p14:creationId xmlns:p14="http://schemas.microsoft.com/office/powerpoint/2010/main" val="5668895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CAB564-65FB-964A-0ACD-F09FC8744F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MZ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A74189A-DC26-1AC9-CABD-DFADE31CF1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M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4F384C-1ED5-7E1F-EC67-B51F8B1368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36F46-7155-3C41-A3D2-B6AC7E295128}" type="datetimeFigureOut">
              <a:rPr lang="en-MZ" smtClean="0"/>
              <a:t>03/22/2026</a:t>
            </a:fld>
            <a:endParaRPr lang="en-M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4157F0-F9B2-79CB-8BE9-5EDD17CFA1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2FD4DF-FA6C-6BE4-0204-36D60D05AA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9AB79-B82C-C04F-997F-566AE8157095}" type="slidenum">
              <a:rPr lang="en-MZ" smtClean="0"/>
              <a:t>‹#›</a:t>
            </a:fld>
            <a:endParaRPr lang="en-MZ"/>
          </a:p>
        </p:txBody>
      </p:sp>
    </p:spTree>
    <p:extLst>
      <p:ext uri="{BB962C8B-B14F-4D97-AF65-F5344CB8AC3E}">
        <p14:creationId xmlns:p14="http://schemas.microsoft.com/office/powerpoint/2010/main" val="35695439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35F243-8545-5343-3BF0-E8F9648ECC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CAA99B-2B37-410E-3B8B-8FDB83889C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930E1B-B211-908C-C40F-653C6D7297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36F46-7155-3C41-A3D2-B6AC7E295128}" type="datetimeFigureOut">
              <a:rPr lang="en-MZ" smtClean="0"/>
              <a:t>03/22/2026</a:t>
            </a:fld>
            <a:endParaRPr lang="en-M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22B4A2-D1C3-A370-43BC-A92B760FC1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9FDBC2-8502-9631-1134-41F9E5BA8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9AB79-B82C-C04F-997F-566AE8157095}" type="slidenum">
              <a:rPr lang="en-MZ" smtClean="0"/>
              <a:t>‹#›</a:t>
            </a:fld>
            <a:endParaRPr lang="en-MZ"/>
          </a:p>
        </p:txBody>
      </p:sp>
    </p:spTree>
    <p:extLst>
      <p:ext uri="{BB962C8B-B14F-4D97-AF65-F5344CB8AC3E}">
        <p14:creationId xmlns:p14="http://schemas.microsoft.com/office/powerpoint/2010/main" val="40187219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378899-D2BB-5826-7E55-FD45E1A4B1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M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40464C-21F3-B8B9-9F28-523797DE23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9F1B2C-1847-89F5-0440-F2BF0CE246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36F46-7155-3C41-A3D2-B6AC7E295128}" type="datetimeFigureOut">
              <a:rPr lang="en-MZ" smtClean="0"/>
              <a:t>03/22/2026</a:t>
            </a:fld>
            <a:endParaRPr lang="en-M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6C9942-A7A4-4AA0-6E38-B77A411AE3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E38ADB-23CC-676C-90B5-1EC4583DE4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9AB79-B82C-C04F-997F-566AE8157095}" type="slidenum">
              <a:rPr lang="en-MZ" smtClean="0"/>
              <a:t>‹#›</a:t>
            </a:fld>
            <a:endParaRPr lang="en-MZ"/>
          </a:p>
        </p:txBody>
      </p:sp>
    </p:spTree>
    <p:extLst>
      <p:ext uri="{BB962C8B-B14F-4D97-AF65-F5344CB8AC3E}">
        <p14:creationId xmlns:p14="http://schemas.microsoft.com/office/powerpoint/2010/main" val="12693200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2F2B0D-D1B4-2DB9-602D-E102246C7A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F05AC3-B71F-9E1B-076F-4D95B07681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Z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BC0B9C8-0B41-968A-14EE-622AE3FA19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Z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1894A5-1437-086F-33BC-53076531B6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36F46-7155-3C41-A3D2-B6AC7E295128}" type="datetimeFigureOut">
              <a:rPr lang="en-MZ" smtClean="0"/>
              <a:t>03/22/2026</a:t>
            </a:fld>
            <a:endParaRPr lang="en-M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3DA229-63BC-1D61-68DC-FD74EB30EF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B86E8A7-2BDE-DA22-6634-F58433BF64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9AB79-B82C-C04F-997F-566AE8157095}" type="slidenum">
              <a:rPr lang="en-MZ" smtClean="0"/>
              <a:t>‹#›</a:t>
            </a:fld>
            <a:endParaRPr lang="en-MZ"/>
          </a:p>
        </p:txBody>
      </p:sp>
    </p:spTree>
    <p:extLst>
      <p:ext uri="{BB962C8B-B14F-4D97-AF65-F5344CB8AC3E}">
        <p14:creationId xmlns:p14="http://schemas.microsoft.com/office/powerpoint/2010/main" val="5064822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EEB1DE-DB43-D8BB-F979-63F3AEFC70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M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62E2E1-E32D-D774-B1ED-17AD30ECED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2B355F-8734-707F-3547-7C0F3FA4BE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Z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0BC92C8-28A4-A9C7-0352-B97149D8D1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E292612-CA2B-99E6-350D-AE48246E2F7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Z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B20BDC9-CF22-2232-6FDA-0690A5D9A3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36F46-7155-3C41-A3D2-B6AC7E295128}" type="datetimeFigureOut">
              <a:rPr lang="en-MZ" smtClean="0"/>
              <a:t>03/22/2026</a:t>
            </a:fld>
            <a:endParaRPr lang="en-MZ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43BA820-44C5-D6BE-E7C2-883F4FAAEF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Z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CD4E337-8BCD-7152-BD7B-CEDF4E86CA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9AB79-B82C-C04F-997F-566AE8157095}" type="slidenum">
              <a:rPr lang="en-MZ" smtClean="0"/>
              <a:t>‹#›</a:t>
            </a:fld>
            <a:endParaRPr lang="en-MZ"/>
          </a:p>
        </p:txBody>
      </p:sp>
    </p:spTree>
    <p:extLst>
      <p:ext uri="{BB962C8B-B14F-4D97-AF65-F5344CB8AC3E}">
        <p14:creationId xmlns:p14="http://schemas.microsoft.com/office/powerpoint/2010/main" val="27203133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8ABD34-B570-2E61-9B69-DBEA8AE901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Z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DE930EC-126E-007C-0D0F-F86E88BAB6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36F46-7155-3C41-A3D2-B6AC7E295128}" type="datetimeFigureOut">
              <a:rPr lang="en-MZ" smtClean="0"/>
              <a:t>03/22/2026</a:t>
            </a:fld>
            <a:endParaRPr lang="en-MZ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4020C00-24E7-835B-9BC1-BC5A61EC3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Z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FF161A0-1384-5DB2-2D32-5C2D44F0A5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9AB79-B82C-C04F-997F-566AE8157095}" type="slidenum">
              <a:rPr lang="en-MZ" smtClean="0"/>
              <a:t>‹#›</a:t>
            </a:fld>
            <a:endParaRPr lang="en-MZ"/>
          </a:p>
        </p:txBody>
      </p:sp>
    </p:spTree>
    <p:extLst>
      <p:ext uri="{BB962C8B-B14F-4D97-AF65-F5344CB8AC3E}">
        <p14:creationId xmlns:p14="http://schemas.microsoft.com/office/powerpoint/2010/main" val="42440724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03D658A-15CB-85EC-9C38-6E22D8E917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36F46-7155-3C41-A3D2-B6AC7E295128}" type="datetimeFigureOut">
              <a:rPr lang="en-MZ" smtClean="0"/>
              <a:t>03/22/2026</a:t>
            </a:fld>
            <a:endParaRPr lang="en-MZ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38C64FA-96FA-0C01-0038-E21F67606C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49C647-F6F8-CC3A-F69B-2F9D966628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9AB79-B82C-C04F-997F-566AE8157095}" type="slidenum">
              <a:rPr lang="en-MZ" smtClean="0"/>
              <a:t>‹#›</a:t>
            </a:fld>
            <a:endParaRPr lang="en-MZ"/>
          </a:p>
        </p:txBody>
      </p:sp>
    </p:spTree>
    <p:extLst>
      <p:ext uri="{BB962C8B-B14F-4D97-AF65-F5344CB8AC3E}">
        <p14:creationId xmlns:p14="http://schemas.microsoft.com/office/powerpoint/2010/main" val="13018899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0BEAEC-C8E7-C216-B234-15EAEFBA1D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M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497C04-E0F6-1833-6452-5BA71E58D1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CA6545-4661-807C-72D6-F7729111E2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0883C58-AFF2-5B92-D656-C21C80CE10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36F46-7155-3C41-A3D2-B6AC7E295128}" type="datetimeFigureOut">
              <a:rPr lang="en-MZ" smtClean="0"/>
              <a:t>03/22/2026</a:t>
            </a:fld>
            <a:endParaRPr lang="en-M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0E697B4-B5CB-41B4-7945-C16119DEB0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6C7FCE-1D93-3103-CC31-F398E08896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9AB79-B82C-C04F-997F-566AE8157095}" type="slidenum">
              <a:rPr lang="en-MZ" smtClean="0"/>
              <a:t>‹#›</a:t>
            </a:fld>
            <a:endParaRPr lang="en-MZ"/>
          </a:p>
        </p:txBody>
      </p:sp>
    </p:spTree>
    <p:extLst>
      <p:ext uri="{BB962C8B-B14F-4D97-AF65-F5344CB8AC3E}">
        <p14:creationId xmlns:p14="http://schemas.microsoft.com/office/powerpoint/2010/main" val="32337876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FAC6DD-23F1-AE7A-9928-A5EB9FB926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MZ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1DA6CC6-414D-BCF8-CDC7-FFB07D8F279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M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72C950-8567-0E68-7F5A-D8B64CE33E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E1BE73-D089-AD6F-AAFA-9E5C4111DE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36F46-7155-3C41-A3D2-B6AC7E295128}" type="datetimeFigureOut">
              <a:rPr lang="en-MZ" smtClean="0"/>
              <a:t>03/22/2026</a:t>
            </a:fld>
            <a:endParaRPr lang="en-M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C9E8502-9D56-B6D4-7EAE-63A3902E12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D694E7-D53B-0CC2-D72C-E6670749E4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9AB79-B82C-C04F-997F-566AE8157095}" type="slidenum">
              <a:rPr lang="en-MZ" smtClean="0"/>
              <a:t>‹#›</a:t>
            </a:fld>
            <a:endParaRPr lang="en-MZ"/>
          </a:p>
        </p:txBody>
      </p:sp>
    </p:spTree>
    <p:extLst>
      <p:ext uri="{BB962C8B-B14F-4D97-AF65-F5344CB8AC3E}">
        <p14:creationId xmlns:p14="http://schemas.microsoft.com/office/powerpoint/2010/main" val="1013770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CEE42E-43B3-8404-17EA-B39DA65E7C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Z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D16F05A-18E5-2000-547D-B773DA1C9B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E1FB0F-D6EE-CD7E-459F-26D1881B65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36F46-7155-3C41-A3D2-B6AC7E295128}" type="datetimeFigureOut">
              <a:rPr lang="en-MZ" smtClean="0"/>
              <a:t>03/22/2026</a:t>
            </a:fld>
            <a:endParaRPr lang="en-M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57EFF9-CC9C-96DC-68A2-F0504DC64D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B4689D-9E3F-D2A2-93B7-0831F34900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9AB79-B82C-C04F-997F-566AE8157095}" type="slidenum">
              <a:rPr lang="en-MZ" smtClean="0"/>
              <a:t>‹#›</a:t>
            </a:fld>
            <a:endParaRPr lang="en-MZ"/>
          </a:p>
        </p:txBody>
      </p:sp>
    </p:spTree>
    <p:extLst>
      <p:ext uri="{BB962C8B-B14F-4D97-AF65-F5344CB8AC3E}">
        <p14:creationId xmlns:p14="http://schemas.microsoft.com/office/powerpoint/2010/main" val="38615211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FA06302-C602-1CF4-73D5-8C64F9CC970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MZ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4210258-C896-F0CF-D618-8EA1674183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9F3220-837C-EFAB-FFE6-941140826C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36F46-7155-3C41-A3D2-B6AC7E295128}" type="datetimeFigureOut">
              <a:rPr lang="en-MZ" smtClean="0"/>
              <a:t>03/22/2026</a:t>
            </a:fld>
            <a:endParaRPr lang="en-M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BDD788-41E9-1FD1-E643-5BF3006B51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93A881-0BB4-5A31-E1CA-57B16AF7EE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9AB79-B82C-C04F-997F-566AE8157095}" type="slidenum">
              <a:rPr lang="en-MZ" smtClean="0"/>
              <a:t>‹#›</a:t>
            </a:fld>
            <a:endParaRPr lang="en-MZ"/>
          </a:p>
        </p:txBody>
      </p:sp>
    </p:spTree>
    <p:extLst>
      <p:ext uri="{BB962C8B-B14F-4D97-AF65-F5344CB8AC3E}">
        <p14:creationId xmlns:p14="http://schemas.microsoft.com/office/powerpoint/2010/main" val="11479640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1AF3EBB-DA74-7EF7-9331-A8B24BE062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M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6EC56A-A292-CC04-06F6-85DA5A8ACC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27C30A-03B4-D215-9041-4EEBF7EBD71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136F46-7155-3C41-A3D2-B6AC7E295128}" type="datetimeFigureOut">
              <a:rPr lang="en-MZ" smtClean="0"/>
              <a:t>03/22/2026</a:t>
            </a:fld>
            <a:endParaRPr lang="en-M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312C83-2215-C295-6026-90FF9973EB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M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E82628-48C4-8844-E567-7BDCB91B40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99AB79-B82C-C04F-997F-566AE8157095}" type="slidenum">
              <a:rPr lang="en-MZ" smtClean="0"/>
              <a:t>‹#›</a:t>
            </a:fld>
            <a:endParaRPr lang="en-MZ"/>
          </a:p>
        </p:txBody>
      </p:sp>
    </p:spTree>
    <p:extLst>
      <p:ext uri="{BB962C8B-B14F-4D97-AF65-F5344CB8AC3E}">
        <p14:creationId xmlns:p14="http://schemas.microsoft.com/office/powerpoint/2010/main" val="2921883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M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0AED0082-CC9C-EFE1-E3D9-FFA7DF4D3672}"/>
              </a:ext>
            </a:extLst>
          </p:cNvPr>
          <p:cNvSpPr txBox="1"/>
          <p:nvPr/>
        </p:nvSpPr>
        <p:spPr>
          <a:xfrm>
            <a:off x="3961862" y="3934744"/>
            <a:ext cx="649965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ESTRATÉGIA DE CAPITALIZAÇÃO DO FIPAAS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9D8D4B4-3FCD-90B7-2668-862B2700812E}"/>
              </a:ext>
            </a:extLst>
          </p:cNvPr>
          <p:cNvSpPr txBox="1"/>
          <p:nvPr/>
        </p:nvSpPr>
        <p:spPr>
          <a:xfrm>
            <a:off x="3168041" y="6043912"/>
            <a:ext cx="58559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Z" sz="2000" dirty="0">
                <a:latin typeface="Poppins Medium" pitchFamily="2" charset="77"/>
                <a:cs typeface="Poppins Medium" pitchFamily="2" charset="77"/>
              </a:rPr>
              <a:t>Maputo, 23 de Março de 2026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049E7D3-1E28-D6A3-1AD5-F3872FD99A84}"/>
              </a:ext>
            </a:extLst>
          </p:cNvPr>
          <p:cNvSpPr txBox="1"/>
          <p:nvPr/>
        </p:nvSpPr>
        <p:spPr>
          <a:xfrm>
            <a:off x="4393126" y="3015149"/>
            <a:ext cx="558488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PT" sz="1800" b="1" noProof="0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Moçambique </a:t>
            </a:r>
            <a:r>
              <a:rPr lang="pt-BR" b="1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Acelerar o Investimento para a Universalização do Acesso à Água e Saneamento</a:t>
            </a:r>
            <a:endParaRPr lang="pt-BR" b="1" dirty="0">
              <a:solidFill>
                <a:schemeClr val="bg1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7EDCF96-393F-4003-BD7D-734E9350943E}"/>
              </a:ext>
            </a:extLst>
          </p:cNvPr>
          <p:cNvSpPr txBox="1"/>
          <p:nvPr/>
        </p:nvSpPr>
        <p:spPr>
          <a:xfrm>
            <a:off x="5583300" y="4982083"/>
            <a:ext cx="5584887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400" dirty="0" err="1" smtClean="0">
                <a:solidFill>
                  <a:schemeClr val="bg1"/>
                </a:solidFill>
                <a:latin typeface="Poppins Light" pitchFamily="2" charset="77"/>
                <a:cs typeface="Poppins Light" pitchFamily="2" charset="77"/>
              </a:rPr>
              <a:t>Apresentador</a:t>
            </a:r>
            <a:r>
              <a:rPr lang="en-US" sz="1400" dirty="0" smtClean="0">
                <a:solidFill>
                  <a:schemeClr val="bg1"/>
                </a:solidFill>
                <a:latin typeface="Poppins Light" pitchFamily="2" charset="77"/>
                <a:cs typeface="Poppins Light" pitchFamily="2" charset="77"/>
              </a:rPr>
              <a:t>:</a:t>
            </a:r>
            <a:r>
              <a:rPr lang="en-US" sz="1400" dirty="0">
                <a:solidFill>
                  <a:schemeClr val="bg1"/>
                </a:solidFill>
                <a:latin typeface="Poppins Light" pitchFamily="2" charset="77"/>
                <a:cs typeface="Poppins Light" pitchFamily="2" charset="77"/>
              </a:rPr>
              <a:t>	Miguel Micas </a:t>
            </a:r>
            <a:r>
              <a:rPr lang="en-US" sz="1400" dirty="0" err="1">
                <a:solidFill>
                  <a:schemeClr val="bg1"/>
                </a:solidFill>
                <a:latin typeface="Poppins Light" pitchFamily="2" charset="77"/>
                <a:cs typeface="Poppins Light" pitchFamily="2" charset="77"/>
              </a:rPr>
              <a:t>Langa</a:t>
            </a:r>
            <a:endParaRPr lang="en-US" sz="1400" dirty="0">
              <a:solidFill>
                <a:schemeClr val="bg1"/>
              </a:solidFill>
              <a:latin typeface="Poppins Light" pitchFamily="2" charset="77"/>
              <a:cs typeface="Poppins Light" pitchFamily="2" charset="77"/>
            </a:endParaRPr>
          </a:p>
          <a:p>
            <a:pPr>
              <a:lnSpc>
                <a:spcPct val="150000"/>
              </a:lnSpc>
            </a:pPr>
            <a:r>
              <a:rPr lang="en-US" sz="1400" dirty="0" err="1">
                <a:solidFill>
                  <a:schemeClr val="bg1"/>
                </a:solidFill>
                <a:latin typeface="Poppins Light" pitchFamily="2" charset="77"/>
                <a:cs typeface="Poppins Light" pitchFamily="2" charset="77"/>
              </a:rPr>
              <a:t>Função</a:t>
            </a:r>
            <a:r>
              <a:rPr lang="en-US" sz="1400" dirty="0">
                <a:solidFill>
                  <a:schemeClr val="bg1"/>
                </a:solidFill>
                <a:latin typeface="Poppins Light" pitchFamily="2" charset="77"/>
                <a:cs typeface="Poppins Light" pitchFamily="2" charset="77"/>
              </a:rPr>
              <a:t>:	</a:t>
            </a:r>
            <a:r>
              <a:rPr lang="en-US" sz="1400" dirty="0" smtClean="0">
                <a:solidFill>
                  <a:schemeClr val="bg1"/>
                </a:solidFill>
                <a:latin typeface="Poppins Light" pitchFamily="2" charset="77"/>
                <a:cs typeface="Poppins Light" pitchFamily="2" charset="77"/>
              </a:rPr>
              <a:t>	PCA </a:t>
            </a:r>
            <a:r>
              <a:rPr lang="en-US" sz="1400" dirty="0">
                <a:solidFill>
                  <a:schemeClr val="bg1"/>
                </a:solidFill>
                <a:latin typeface="Poppins Light" pitchFamily="2" charset="77"/>
                <a:cs typeface="Poppins Light" pitchFamily="2" charset="77"/>
              </a:rPr>
              <a:t>FIPAAS</a:t>
            </a:r>
          </a:p>
          <a:p>
            <a:pPr algn="ctr">
              <a:lnSpc>
                <a:spcPct val="150000"/>
              </a:lnSpc>
            </a:pPr>
            <a:endParaRPr lang="en-MZ" sz="1400" dirty="0">
              <a:solidFill>
                <a:schemeClr val="bg1"/>
              </a:solidFill>
              <a:latin typeface="Poppins Light" pitchFamily="2" charset="77"/>
              <a:cs typeface="Poppins Light" pitchFamily="2" charset="77"/>
            </a:endParaRP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1E29BF8A-34CE-6996-3B70-C498BB6205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66308" y="5643922"/>
            <a:ext cx="800100" cy="800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0368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549BA342-1184-A54D-5B19-3353D1C184AC}"/>
              </a:ext>
            </a:extLst>
          </p:cNvPr>
          <p:cNvSpPr txBox="1"/>
          <p:nvPr/>
        </p:nvSpPr>
        <p:spPr>
          <a:xfrm>
            <a:off x="1959429" y="1227708"/>
            <a:ext cx="854110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1400" b="1" dirty="0">
                <a:solidFill>
                  <a:srgbClr val="002060"/>
                </a:solidFill>
                <a:latin typeface="Poppins Medium" pitchFamily="34" charset="0"/>
                <a:ea typeface="Poppins Medium" pitchFamily="34" charset="-122"/>
                <a:cs typeface="Poppins Medium" pitchFamily="34" charset="-120"/>
              </a:rPr>
              <a:t>O Desafio Central que o Compacto Prentende Resolver</a:t>
            </a:r>
            <a:endParaRPr lang="en-US" sz="1400" dirty="0">
              <a:solidFill>
                <a:srgbClr val="002060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C76034C-D631-BD7D-C30D-26E708AB1D67}"/>
              </a:ext>
            </a:extLst>
          </p:cNvPr>
          <p:cNvSpPr txBox="1"/>
          <p:nvPr/>
        </p:nvSpPr>
        <p:spPr>
          <a:xfrm>
            <a:off x="11169876" y="6269678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B6732D"/>
                </a:solidFill>
                <a:latin typeface="Poppins Medium" pitchFamily="2" charset="77"/>
                <a:cs typeface="Poppins Medium" pitchFamily="2" charset="77"/>
              </a:rPr>
              <a:t>1</a:t>
            </a:r>
            <a:endParaRPr lang="en-MZ" sz="2000" dirty="0">
              <a:solidFill>
                <a:srgbClr val="B6732D"/>
              </a:solidFill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4EAAE2C-BC44-321B-8AD1-11898E13866E}"/>
              </a:ext>
            </a:extLst>
          </p:cNvPr>
          <p:cNvSpPr txBox="1"/>
          <p:nvPr/>
        </p:nvSpPr>
        <p:spPr>
          <a:xfrm>
            <a:off x="1959429" y="581377"/>
            <a:ext cx="90328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Poppins" pitchFamily="2" charset="77"/>
                <a:cs typeface="Poppins" pitchFamily="2" charset="77"/>
              </a:rPr>
              <a:t>A ASSIMETRIA NO ACESSO</a:t>
            </a:r>
            <a:endParaRPr lang="en-MZ" sz="2800" b="1" dirty="0">
              <a:latin typeface="Poppins" pitchFamily="2" charset="77"/>
              <a:cs typeface="Poppins" pitchFamily="2" charset="77"/>
            </a:endParaRPr>
          </a:p>
        </p:txBody>
      </p:sp>
      <p:sp>
        <p:nvSpPr>
          <p:cNvPr id="29" name="Shape 28"/>
          <p:cNvSpPr/>
          <p:nvPr/>
        </p:nvSpPr>
        <p:spPr>
          <a:xfrm>
            <a:off x="2300196" y="5517887"/>
            <a:ext cx="8869680" cy="36576"/>
          </a:xfrm>
          <a:prstGeom prst="rect">
            <a:avLst/>
          </a:prstGeom>
          <a:solidFill>
            <a:srgbClr val="B6732D"/>
          </a:solidFill>
          <a:ln/>
        </p:spPr>
        <p:txBody>
          <a:bodyPr/>
          <a:lstStyle/>
          <a:p>
            <a:endParaRPr lang="pt-PT" noProof="0" dirty="0"/>
          </a:p>
        </p:txBody>
      </p:sp>
      <p:sp>
        <p:nvSpPr>
          <p:cNvPr id="39" name="Text 17"/>
          <p:cNvSpPr/>
          <p:nvPr/>
        </p:nvSpPr>
        <p:spPr>
          <a:xfrm>
            <a:off x="2330937" y="5632043"/>
            <a:ext cx="3224202" cy="386089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pt-PT" sz="1200" b="1" noProof="0" dirty="0">
                <a:solidFill>
                  <a:srgbClr val="2E8B5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✔ Meta ODM atingida nas zonas urbanas</a:t>
            </a:r>
            <a:endParaRPr lang="pt-PT" sz="1200" noProof="0" dirty="0"/>
          </a:p>
        </p:txBody>
      </p:sp>
      <p:sp>
        <p:nvSpPr>
          <p:cNvPr id="40" name="Text 27"/>
          <p:cNvSpPr/>
          <p:nvPr/>
        </p:nvSpPr>
        <p:spPr>
          <a:xfrm>
            <a:off x="5915606" y="5699811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pt-PT" sz="1200" b="1" noProof="0" dirty="0">
                <a:solidFill>
                  <a:srgbClr val="C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✗ </a:t>
            </a:r>
            <a:r>
              <a:rPr lang="pt-PT" sz="1200" b="1" dirty="0">
                <a:solidFill>
                  <a:srgbClr val="C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Área </a:t>
            </a:r>
            <a:r>
              <a:rPr lang="pt-PT" sz="1200" b="1" noProof="0" dirty="0">
                <a:solidFill>
                  <a:srgbClr val="C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mais crítica do subsector</a:t>
            </a:r>
            <a:endParaRPr lang="pt-PT" sz="1200" noProof="0" dirty="0"/>
          </a:p>
        </p:txBody>
      </p:sp>
      <p:sp>
        <p:nvSpPr>
          <p:cNvPr id="41" name="Text 29"/>
          <p:cNvSpPr/>
          <p:nvPr/>
        </p:nvSpPr>
        <p:spPr>
          <a:xfrm>
            <a:off x="8686614" y="2907568"/>
            <a:ext cx="2834640" cy="225398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33363" indent="-233363">
              <a:spcBef>
                <a:spcPts val="1800"/>
              </a:spcBef>
            </a:pPr>
            <a:r>
              <a:rPr lang="pt-PT" sz="1400" b="1" noProof="0" dirty="0">
                <a:solidFill>
                  <a:srgbClr val="B6732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▸ </a:t>
            </a:r>
            <a:r>
              <a:rPr lang="pt-PT" sz="1400" dirty="0">
                <a:solidFill>
                  <a:srgbClr val="40404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11,8 milhões de pessoas sem acesso seguro à água - maioritariamente em zonas rurais e periurbanas</a:t>
            </a:r>
          </a:p>
          <a:p>
            <a:pPr marL="233363" indent="-233363">
              <a:spcBef>
                <a:spcPts val="1800"/>
              </a:spcBef>
              <a:buNone/>
            </a:pPr>
            <a:r>
              <a:rPr lang="pt-PT" sz="1400" b="1" dirty="0">
                <a:solidFill>
                  <a:srgbClr val="B6732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▸ 	</a:t>
            </a:r>
            <a:r>
              <a:rPr lang="pt-PT" sz="1400" dirty="0">
                <a:solidFill>
                  <a:srgbClr val="40404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19,4 milhões de pessoas sem acesso ao saneamento seguro, maiorirariamente nas zonas rurais</a:t>
            </a:r>
            <a:endParaRPr lang="pt-PT" sz="1400" noProof="0" dirty="0"/>
          </a:p>
        </p:txBody>
      </p:sp>
      <p:graphicFrame>
        <p:nvGraphicFramePr>
          <p:cNvPr id="10" name="Char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51994665"/>
              </p:ext>
            </p:extLst>
          </p:nvPr>
        </p:nvGraphicFramePr>
        <p:xfrm>
          <a:off x="1959429" y="1741078"/>
          <a:ext cx="6131560" cy="36789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476129506"/>
      </p:ext>
    </p:extLst>
  </p:cSld>
  <p:clrMapOvr>
    <a:masterClrMapping/>
  </p:clrMapOvr>
  <p:transition spd="slow" advClick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>
            <a:extLst>
              <a:ext uri="{FF2B5EF4-FFF2-40B4-BE49-F238E27FC236}">
                <a16:creationId xmlns:a16="http://schemas.microsoft.com/office/drawing/2014/main" id="{CC76034C-D631-BD7D-C30D-26E708AB1D67}"/>
              </a:ext>
            </a:extLst>
          </p:cNvPr>
          <p:cNvSpPr txBox="1"/>
          <p:nvPr/>
        </p:nvSpPr>
        <p:spPr>
          <a:xfrm>
            <a:off x="11169876" y="6269678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B6732D"/>
                </a:solidFill>
                <a:latin typeface="Poppins Medium" pitchFamily="2" charset="77"/>
                <a:cs typeface="Poppins Medium" pitchFamily="2" charset="77"/>
              </a:rPr>
              <a:t>2</a:t>
            </a:r>
            <a:endParaRPr lang="en-MZ" sz="2000" dirty="0">
              <a:solidFill>
                <a:srgbClr val="B6732D"/>
              </a:solidFill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4EAAE2C-BC44-321B-8AD1-11898E13866E}"/>
              </a:ext>
            </a:extLst>
          </p:cNvPr>
          <p:cNvSpPr txBox="1"/>
          <p:nvPr/>
        </p:nvSpPr>
        <p:spPr>
          <a:xfrm>
            <a:off x="1651261" y="428991"/>
            <a:ext cx="907173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latin typeface="Poppins" pitchFamily="2" charset="77"/>
                <a:cs typeface="Poppins" pitchFamily="2" charset="77"/>
              </a:rPr>
              <a:t>PRIORIDADES DO COMPACTO E ESTRATÉGIA DE FINANCIAMENTO POR ÁREA</a:t>
            </a:r>
          </a:p>
        </p:txBody>
      </p:sp>
      <p:sp>
        <p:nvSpPr>
          <p:cNvPr id="29" name="Shape 28"/>
          <p:cNvSpPr/>
          <p:nvPr/>
        </p:nvSpPr>
        <p:spPr>
          <a:xfrm>
            <a:off x="2150489" y="4843672"/>
            <a:ext cx="8869680" cy="36576"/>
          </a:xfrm>
          <a:prstGeom prst="rect">
            <a:avLst/>
          </a:prstGeom>
          <a:solidFill>
            <a:srgbClr val="B6732D"/>
          </a:solidFill>
          <a:ln/>
        </p:spPr>
        <p:txBody>
          <a:bodyPr/>
          <a:lstStyle/>
          <a:p>
            <a:endParaRPr lang="pt-PT" noProof="0" dirty="0"/>
          </a:p>
        </p:txBody>
      </p:sp>
      <p:sp>
        <p:nvSpPr>
          <p:cNvPr id="11" name="Shape 6"/>
          <p:cNvSpPr/>
          <p:nvPr/>
        </p:nvSpPr>
        <p:spPr>
          <a:xfrm>
            <a:off x="2125003" y="1644050"/>
            <a:ext cx="2834640" cy="475488"/>
          </a:xfrm>
          <a:prstGeom prst="rect">
            <a:avLst/>
          </a:prstGeom>
          <a:solidFill>
            <a:srgbClr val="C00000"/>
          </a:solidFill>
          <a:ln/>
        </p:spPr>
        <p:txBody>
          <a:bodyPr/>
          <a:lstStyle/>
          <a:p>
            <a:endParaRPr lang="pt-PT" noProof="0" dirty="0"/>
          </a:p>
        </p:txBody>
      </p:sp>
      <p:sp>
        <p:nvSpPr>
          <p:cNvPr id="12" name="Text 7"/>
          <p:cNvSpPr/>
          <p:nvPr/>
        </p:nvSpPr>
        <p:spPr>
          <a:xfrm>
            <a:off x="2198155" y="1671482"/>
            <a:ext cx="2688336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pt-PT" sz="1100" b="1" noProof="0" dirty="0">
                <a:solidFill>
                  <a:srgbClr val="FFFFFF"/>
                </a:solidFill>
                <a:latin typeface="Poppins Medium" pitchFamily="34" charset="0"/>
                <a:ea typeface="Poppins Medium" pitchFamily="34" charset="-122"/>
                <a:cs typeface="Poppins Medium" pitchFamily="34" charset="-120"/>
              </a:rPr>
              <a:t>RURAL &amp; SANEAMENTO</a:t>
            </a:r>
            <a:endParaRPr lang="pt-PT" sz="1100" noProof="0" dirty="0"/>
          </a:p>
        </p:txBody>
      </p:sp>
      <p:sp>
        <p:nvSpPr>
          <p:cNvPr id="13" name="Text 8"/>
          <p:cNvSpPr/>
          <p:nvPr/>
        </p:nvSpPr>
        <p:spPr>
          <a:xfrm>
            <a:off x="2198155" y="1890938"/>
            <a:ext cx="2688336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pt-PT" sz="900" i="1" noProof="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PRIORIDADE MÁXIMA</a:t>
            </a:r>
            <a:endParaRPr lang="pt-PT" sz="900" noProof="0" dirty="0"/>
          </a:p>
        </p:txBody>
      </p:sp>
      <p:sp>
        <p:nvSpPr>
          <p:cNvPr id="14" name="Shape 9"/>
          <p:cNvSpPr/>
          <p:nvPr/>
        </p:nvSpPr>
        <p:spPr>
          <a:xfrm>
            <a:off x="2125003" y="2119538"/>
            <a:ext cx="2834640" cy="749808"/>
          </a:xfrm>
          <a:prstGeom prst="rect">
            <a:avLst/>
          </a:prstGeom>
          <a:solidFill>
            <a:srgbClr val="F8F8F8"/>
          </a:solidFill>
          <a:ln/>
        </p:spPr>
        <p:txBody>
          <a:bodyPr/>
          <a:lstStyle/>
          <a:p>
            <a:endParaRPr lang="pt-PT" noProof="0" dirty="0"/>
          </a:p>
        </p:txBody>
      </p:sp>
      <p:sp>
        <p:nvSpPr>
          <p:cNvPr id="15" name="Text 10"/>
          <p:cNvSpPr/>
          <p:nvPr/>
        </p:nvSpPr>
        <p:spPr>
          <a:xfrm>
            <a:off x="2234731" y="2165258"/>
            <a:ext cx="265176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pt-PT" sz="1050" b="1" noProof="0" dirty="0">
                <a:solidFill>
                  <a:srgbClr val="1F3864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• Água Rural: 48%</a:t>
            </a:r>
            <a:endParaRPr lang="pt-PT" sz="1050" noProof="0" dirty="0"/>
          </a:p>
        </p:txBody>
      </p:sp>
      <p:sp>
        <p:nvSpPr>
          <p:cNvPr id="16" name="Text 11"/>
          <p:cNvSpPr/>
          <p:nvPr/>
        </p:nvSpPr>
        <p:spPr>
          <a:xfrm>
            <a:off x="2234731" y="2403002"/>
            <a:ext cx="265176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pt-PT" sz="1050" noProof="0" dirty="0">
                <a:solidFill>
                  <a:srgbClr val="1F3864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• Saneamento rural: </a:t>
            </a:r>
            <a:r>
              <a:rPr lang="pt-PT" sz="1050" b="1" dirty="0">
                <a:latin typeface="Poppins" pitchFamily="34" charset="0"/>
                <a:ea typeface="Poppins" pitchFamily="34" charset="-122"/>
                <a:cs typeface="Poppins" pitchFamily="34" charset="-120"/>
              </a:rPr>
              <a:t>21%</a:t>
            </a:r>
            <a:endParaRPr lang="pt-PT" sz="1050" b="1" noProof="0" dirty="0"/>
          </a:p>
        </p:txBody>
      </p:sp>
      <p:sp>
        <p:nvSpPr>
          <p:cNvPr id="17" name="Text 12"/>
          <p:cNvSpPr/>
          <p:nvPr/>
        </p:nvSpPr>
        <p:spPr>
          <a:xfrm>
            <a:off x="2234731" y="2640746"/>
            <a:ext cx="265176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pt-PT" sz="1050" noProof="0" dirty="0">
                <a:solidFill>
                  <a:srgbClr val="1F3864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• 12.6M pessoas excluídas</a:t>
            </a:r>
            <a:endParaRPr lang="pt-PT" sz="1050" noProof="0" dirty="0"/>
          </a:p>
        </p:txBody>
      </p:sp>
      <p:sp>
        <p:nvSpPr>
          <p:cNvPr id="19" name="Shape 13"/>
          <p:cNvSpPr/>
          <p:nvPr/>
        </p:nvSpPr>
        <p:spPr>
          <a:xfrm>
            <a:off x="2125003" y="2869346"/>
            <a:ext cx="2834640" cy="822960"/>
          </a:xfrm>
          <a:prstGeom prst="rect">
            <a:avLst/>
          </a:prstGeom>
          <a:solidFill>
            <a:srgbClr val="FAFAFA"/>
          </a:solidFill>
          <a:ln/>
        </p:spPr>
        <p:txBody>
          <a:bodyPr/>
          <a:lstStyle/>
          <a:p>
            <a:endParaRPr lang="pt-PT" noProof="0" dirty="0"/>
          </a:p>
        </p:txBody>
      </p:sp>
      <p:sp>
        <p:nvSpPr>
          <p:cNvPr id="20" name="Text 14"/>
          <p:cNvSpPr/>
          <p:nvPr/>
        </p:nvSpPr>
        <p:spPr>
          <a:xfrm>
            <a:off x="2216443" y="2896778"/>
            <a:ext cx="2651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pt-PT" sz="950" b="1" noProof="0" dirty="0">
                <a:solidFill>
                  <a:srgbClr val="40404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Por quê:</a:t>
            </a:r>
            <a:endParaRPr lang="pt-PT" sz="950" noProof="0" dirty="0"/>
          </a:p>
        </p:txBody>
      </p:sp>
      <p:sp>
        <p:nvSpPr>
          <p:cNvPr id="21" name="Text 15"/>
          <p:cNvSpPr/>
          <p:nvPr/>
        </p:nvSpPr>
        <p:spPr>
          <a:xfrm>
            <a:off x="2216443" y="3097946"/>
            <a:ext cx="265176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pt-PT" sz="1000" i="1" noProof="0" dirty="0">
                <a:solidFill>
                  <a:srgbClr val="40404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Sem economia de escala → sem retorno comercial → financiamento privado não é viável</a:t>
            </a:r>
            <a:endParaRPr lang="pt-PT" sz="1000" noProof="0" dirty="0"/>
          </a:p>
        </p:txBody>
      </p:sp>
      <p:sp>
        <p:nvSpPr>
          <p:cNvPr id="22" name="Shape 16"/>
          <p:cNvSpPr/>
          <p:nvPr/>
        </p:nvSpPr>
        <p:spPr>
          <a:xfrm>
            <a:off x="2125003" y="3676568"/>
            <a:ext cx="2834640" cy="1061303"/>
          </a:xfrm>
          <a:prstGeom prst="rect">
            <a:avLst/>
          </a:prstGeom>
          <a:solidFill>
            <a:srgbClr val="C00000">
              <a:alpha val="12000"/>
            </a:srgbClr>
          </a:solidFill>
          <a:ln/>
        </p:spPr>
        <p:txBody>
          <a:bodyPr/>
          <a:lstStyle/>
          <a:p>
            <a:endParaRPr lang="pt-PT" noProof="0" dirty="0"/>
          </a:p>
        </p:txBody>
      </p:sp>
      <p:sp>
        <p:nvSpPr>
          <p:cNvPr id="23" name="Shape 17"/>
          <p:cNvSpPr/>
          <p:nvPr/>
        </p:nvSpPr>
        <p:spPr>
          <a:xfrm flipH="1">
            <a:off x="2115457" y="3663549"/>
            <a:ext cx="70064" cy="1074322"/>
          </a:xfrm>
          <a:prstGeom prst="rect">
            <a:avLst/>
          </a:prstGeom>
          <a:solidFill>
            <a:srgbClr val="C00000"/>
          </a:solidFill>
          <a:ln/>
        </p:spPr>
        <p:txBody>
          <a:bodyPr/>
          <a:lstStyle/>
          <a:p>
            <a:endParaRPr lang="pt-PT" noProof="0" dirty="0"/>
          </a:p>
        </p:txBody>
      </p:sp>
      <p:sp>
        <p:nvSpPr>
          <p:cNvPr id="25" name="Text 18"/>
          <p:cNvSpPr/>
          <p:nvPr/>
        </p:nvSpPr>
        <p:spPr>
          <a:xfrm>
            <a:off x="2262163" y="3688327"/>
            <a:ext cx="260604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pt-PT" sz="950" b="1" noProof="0" dirty="0">
                <a:solidFill>
                  <a:srgbClr val="C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Instrumentos preferenciais:</a:t>
            </a:r>
            <a:endParaRPr lang="pt-PT" sz="950" noProof="0" dirty="0"/>
          </a:p>
        </p:txBody>
      </p:sp>
      <p:sp>
        <p:nvSpPr>
          <p:cNvPr id="26" name="Text 19"/>
          <p:cNvSpPr/>
          <p:nvPr/>
        </p:nvSpPr>
        <p:spPr>
          <a:xfrm>
            <a:off x="2234731" y="3853868"/>
            <a:ext cx="2606040" cy="85524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pt-PT" sz="1000" noProof="0" dirty="0">
                <a:solidFill>
                  <a:srgbClr val="C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Doações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PT" sz="1000" noProof="0" dirty="0">
                <a:solidFill>
                  <a:srgbClr val="C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Financiamento concessional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PT" sz="1000" noProof="0" dirty="0">
                <a:solidFill>
                  <a:srgbClr val="C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Parceiros de cooperação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PT" sz="1000" dirty="0">
                <a:solidFill>
                  <a:srgbClr val="C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ODA</a:t>
            </a:r>
            <a:endParaRPr lang="pt-PT" sz="1000" noProof="0" dirty="0">
              <a:solidFill>
                <a:srgbClr val="C00000"/>
              </a:solidFill>
              <a:latin typeface="Poppins" pitchFamily="34" charset="0"/>
              <a:ea typeface="Poppins" pitchFamily="34" charset="-122"/>
              <a:cs typeface="Poppins" pitchFamily="34" charset="-12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PT" sz="1000" noProof="0" dirty="0">
                <a:solidFill>
                  <a:srgbClr val="C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Fundos climáticos</a:t>
            </a:r>
            <a:endParaRPr lang="pt-PT" sz="1000" noProof="0" dirty="0"/>
          </a:p>
        </p:txBody>
      </p:sp>
      <p:sp>
        <p:nvSpPr>
          <p:cNvPr id="27" name="Shape 20"/>
          <p:cNvSpPr/>
          <p:nvPr/>
        </p:nvSpPr>
        <p:spPr>
          <a:xfrm>
            <a:off x="5078515" y="1644050"/>
            <a:ext cx="2834640" cy="475488"/>
          </a:xfrm>
          <a:prstGeom prst="rect">
            <a:avLst/>
          </a:prstGeom>
          <a:solidFill>
            <a:srgbClr val="B6732D"/>
          </a:solidFill>
          <a:ln/>
        </p:spPr>
        <p:txBody>
          <a:bodyPr/>
          <a:lstStyle/>
          <a:p>
            <a:endParaRPr lang="pt-PT" noProof="0" dirty="0"/>
          </a:p>
        </p:txBody>
      </p:sp>
      <p:sp>
        <p:nvSpPr>
          <p:cNvPr id="28" name="Text 21"/>
          <p:cNvSpPr/>
          <p:nvPr/>
        </p:nvSpPr>
        <p:spPr>
          <a:xfrm>
            <a:off x="5151667" y="1671482"/>
            <a:ext cx="2688336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pt-PT" sz="1100" b="1" noProof="0" dirty="0">
                <a:solidFill>
                  <a:srgbClr val="FFFFFF"/>
                </a:solidFill>
                <a:latin typeface="Poppins Medium" pitchFamily="34" charset="0"/>
                <a:ea typeface="Poppins Medium" pitchFamily="34" charset="-122"/>
                <a:cs typeface="Poppins Medium" pitchFamily="34" charset="-120"/>
              </a:rPr>
              <a:t>SISTEMAS SECUNDÁRIOS</a:t>
            </a:r>
            <a:endParaRPr lang="pt-PT" sz="1100" noProof="0" dirty="0"/>
          </a:p>
        </p:txBody>
      </p:sp>
      <p:sp>
        <p:nvSpPr>
          <p:cNvPr id="30" name="Text 22"/>
          <p:cNvSpPr/>
          <p:nvPr/>
        </p:nvSpPr>
        <p:spPr>
          <a:xfrm>
            <a:off x="5151667" y="1890938"/>
            <a:ext cx="2688336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pt-PT" sz="900" i="1" noProof="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PRIORIDADE ALTA</a:t>
            </a:r>
            <a:endParaRPr lang="pt-PT" sz="900" noProof="0" dirty="0"/>
          </a:p>
        </p:txBody>
      </p:sp>
      <p:sp>
        <p:nvSpPr>
          <p:cNvPr id="31" name="Shape 23"/>
          <p:cNvSpPr/>
          <p:nvPr/>
        </p:nvSpPr>
        <p:spPr>
          <a:xfrm>
            <a:off x="5078515" y="2119538"/>
            <a:ext cx="2834640" cy="749808"/>
          </a:xfrm>
          <a:prstGeom prst="rect">
            <a:avLst/>
          </a:prstGeom>
          <a:solidFill>
            <a:srgbClr val="F8F8F8"/>
          </a:solidFill>
          <a:ln/>
        </p:spPr>
        <p:txBody>
          <a:bodyPr/>
          <a:lstStyle/>
          <a:p>
            <a:endParaRPr lang="pt-PT" noProof="0" dirty="0"/>
          </a:p>
        </p:txBody>
      </p:sp>
      <p:sp>
        <p:nvSpPr>
          <p:cNvPr id="32" name="Text 24"/>
          <p:cNvSpPr/>
          <p:nvPr/>
        </p:nvSpPr>
        <p:spPr>
          <a:xfrm>
            <a:off x="5188243" y="2165258"/>
            <a:ext cx="265176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pt-PT" sz="1050" b="1" noProof="0" dirty="0">
                <a:solidFill>
                  <a:srgbClr val="1F3864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• </a:t>
            </a:r>
            <a:r>
              <a:rPr lang="pt-PT" sz="1050" b="1" dirty="0">
                <a:solidFill>
                  <a:srgbClr val="1F3864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154 sistemas </a:t>
            </a:r>
            <a:r>
              <a:rPr lang="pt-PT" sz="1050" b="1" noProof="0" dirty="0">
                <a:solidFill>
                  <a:srgbClr val="1F3864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secundários</a:t>
            </a:r>
            <a:endParaRPr lang="pt-PT" sz="1050" noProof="0" dirty="0"/>
          </a:p>
        </p:txBody>
      </p:sp>
      <p:sp>
        <p:nvSpPr>
          <p:cNvPr id="33" name="Text 25"/>
          <p:cNvSpPr/>
          <p:nvPr/>
        </p:nvSpPr>
        <p:spPr>
          <a:xfrm>
            <a:off x="5188243" y="2403002"/>
            <a:ext cx="265176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pt-PT" sz="1050" noProof="0" dirty="0">
                <a:solidFill>
                  <a:srgbClr val="1F3864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• 26% cobertura média</a:t>
            </a:r>
            <a:endParaRPr lang="pt-PT" sz="1050" noProof="0" dirty="0"/>
          </a:p>
        </p:txBody>
      </p:sp>
      <p:sp>
        <p:nvSpPr>
          <p:cNvPr id="34" name="Text 26"/>
          <p:cNvSpPr/>
          <p:nvPr/>
        </p:nvSpPr>
        <p:spPr>
          <a:xfrm>
            <a:off x="5188243" y="2640746"/>
            <a:ext cx="265176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pt-PT" sz="1050" noProof="0" dirty="0">
                <a:solidFill>
                  <a:srgbClr val="1F3864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• 40% dos sistemas ainda fora de serviço</a:t>
            </a:r>
            <a:endParaRPr lang="pt-PT" sz="1050" noProof="0" dirty="0"/>
          </a:p>
        </p:txBody>
      </p:sp>
      <p:sp>
        <p:nvSpPr>
          <p:cNvPr id="35" name="Shape 27"/>
          <p:cNvSpPr/>
          <p:nvPr/>
        </p:nvSpPr>
        <p:spPr>
          <a:xfrm>
            <a:off x="5078515" y="2869346"/>
            <a:ext cx="2834640" cy="822960"/>
          </a:xfrm>
          <a:prstGeom prst="rect">
            <a:avLst/>
          </a:prstGeom>
          <a:solidFill>
            <a:srgbClr val="FAFAFA"/>
          </a:solidFill>
          <a:ln/>
        </p:spPr>
        <p:txBody>
          <a:bodyPr/>
          <a:lstStyle/>
          <a:p>
            <a:endParaRPr lang="pt-PT" noProof="0" dirty="0"/>
          </a:p>
        </p:txBody>
      </p:sp>
      <p:sp>
        <p:nvSpPr>
          <p:cNvPr id="36" name="Text 28"/>
          <p:cNvSpPr/>
          <p:nvPr/>
        </p:nvSpPr>
        <p:spPr>
          <a:xfrm>
            <a:off x="5169955" y="2896778"/>
            <a:ext cx="2651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pt-PT" sz="950" b="1" noProof="0" dirty="0">
                <a:solidFill>
                  <a:srgbClr val="40404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Por quê:</a:t>
            </a:r>
            <a:endParaRPr lang="pt-PT" sz="950" noProof="0" dirty="0"/>
          </a:p>
        </p:txBody>
      </p:sp>
      <p:sp>
        <p:nvSpPr>
          <p:cNvPr id="37" name="Text 29"/>
          <p:cNvSpPr/>
          <p:nvPr/>
        </p:nvSpPr>
        <p:spPr>
          <a:xfrm>
            <a:off x="5169955" y="3097946"/>
            <a:ext cx="265176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pt-PT" sz="1000" i="1" noProof="0" dirty="0">
                <a:solidFill>
                  <a:srgbClr val="40404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Economia de escala limitada → financiamento misto (</a:t>
            </a:r>
            <a:r>
              <a:rPr lang="pt-PT" sz="1000" i="1" noProof="0" dirty="0" err="1">
                <a:solidFill>
                  <a:srgbClr val="40404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concessional</a:t>
            </a:r>
            <a:r>
              <a:rPr lang="pt-PT" sz="1000" i="1" noProof="0" dirty="0">
                <a:solidFill>
                  <a:srgbClr val="40404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 + algum privado) necessário</a:t>
            </a:r>
            <a:endParaRPr lang="pt-PT" sz="1000" noProof="0" dirty="0"/>
          </a:p>
        </p:txBody>
      </p:sp>
      <p:sp>
        <p:nvSpPr>
          <p:cNvPr id="42" name="Shape 30"/>
          <p:cNvSpPr/>
          <p:nvPr/>
        </p:nvSpPr>
        <p:spPr>
          <a:xfrm>
            <a:off x="5078515" y="3692306"/>
            <a:ext cx="2834640" cy="1016808"/>
          </a:xfrm>
          <a:prstGeom prst="rect">
            <a:avLst/>
          </a:prstGeom>
          <a:solidFill>
            <a:srgbClr val="B6732D">
              <a:alpha val="12000"/>
            </a:srgbClr>
          </a:solidFill>
          <a:ln/>
        </p:spPr>
        <p:txBody>
          <a:bodyPr/>
          <a:lstStyle/>
          <a:p>
            <a:endParaRPr lang="pt-PT" noProof="0" dirty="0"/>
          </a:p>
        </p:txBody>
      </p:sp>
      <p:sp>
        <p:nvSpPr>
          <p:cNvPr id="43" name="Shape 31"/>
          <p:cNvSpPr/>
          <p:nvPr/>
        </p:nvSpPr>
        <p:spPr>
          <a:xfrm flipH="1">
            <a:off x="5012201" y="3692306"/>
            <a:ext cx="66314" cy="1016808"/>
          </a:xfrm>
          <a:prstGeom prst="rect">
            <a:avLst/>
          </a:prstGeom>
          <a:solidFill>
            <a:srgbClr val="B6732D"/>
          </a:solidFill>
          <a:ln/>
        </p:spPr>
        <p:txBody>
          <a:bodyPr/>
          <a:lstStyle/>
          <a:p>
            <a:endParaRPr lang="pt-PT" noProof="0" dirty="0"/>
          </a:p>
        </p:txBody>
      </p:sp>
      <p:sp>
        <p:nvSpPr>
          <p:cNvPr id="44" name="Text 32"/>
          <p:cNvSpPr/>
          <p:nvPr/>
        </p:nvSpPr>
        <p:spPr>
          <a:xfrm>
            <a:off x="5215675" y="3719738"/>
            <a:ext cx="260604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pt-PT" sz="950" b="1" noProof="0" dirty="0">
                <a:solidFill>
                  <a:srgbClr val="B6732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Instrumentos preferenciais:</a:t>
            </a:r>
            <a:endParaRPr lang="pt-PT" sz="950" noProof="0" dirty="0"/>
          </a:p>
        </p:txBody>
      </p:sp>
      <p:sp>
        <p:nvSpPr>
          <p:cNvPr id="45" name="Text 33"/>
          <p:cNvSpPr/>
          <p:nvPr/>
        </p:nvSpPr>
        <p:spPr>
          <a:xfrm>
            <a:off x="5215675" y="3916916"/>
            <a:ext cx="2606040" cy="7591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pt-PT" sz="1000" noProof="0" dirty="0">
                <a:solidFill>
                  <a:srgbClr val="B6732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Financiamento concessional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PT" sz="1000" dirty="0">
                <a:solidFill>
                  <a:srgbClr val="B6732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Fundos climáticos</a:t>
            </a:r>
            <a:endParaRPr lang="pt-PT" sz="10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PT" sz="1000" noProof="0" dirty="0">
                <a:solidFill>
                  <a:srgbClr val="B6732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Financiamento Misto</a:t>
            </a:r>
            <a:endParaRPr lang="pt-PT" sz="1000" noProof="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PT" sz="1000" noProof="0" dirty="0">
                <a:solidFill>
                  <a:srgbClr val="B6732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Parecerias Públicos-pRivada Selecinadas</a:t>
            </a:r>
            <a:endParaRPr lang="pt-PT" sz="1000" noProof="0" dirty="0"/>
          </a:p>
        </p:txBody>
      </p:sp>
      <p:sp>
        <p:nvSpPr>
          <p:cNvPr id="46" name="Shape 34"/>
          <p:cNvSpPr/>
          <p:nvPr/>
        </p:nvSpPr>
        <p:spPr>
          <a:xfrm>
            <a:off x="8032027" y="1644050"/>
            <a:ext cx="2988142" cy="475488"/>
          </a:xfrm>
          <a:prstGeom prst="rect">
            <a:avLst/>
          </a:prstGeom>
          <a:solidFill>
            <a:srgbClr val="2EA8D4"/>
          </a:solidFill>
          <a:ln/>
        </p:spPr>
        <p:txBody>
          <a:bodyPr/>
          <a:lstStyle/>
          <a:p>
            <a:endParaRPr lang="pt-PT" noProof="0" dirty="0"/>
          </a:p>
        </p:txBody>
      </p:sp>
      <p:sp>
        <p:nvSpPr>
          <p:cNvPr id="47" name="Text 35"/>
          <p:cNvSpPr/>
          <p:nvPr/>
        </p:nvSpPr>
        <p:spPr>
          <a:xfrm>
            <a:off x="8105179" y="1671482"/>
            <a:ext cx="2688336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pt-PT" sz="1100" b="1" noProof="0" dirty="0">
                <a:solidFill>
                  <a:srgbClr val="FFFFFF"/>
                </a:solidFill>
                <a:latin typeface="Poppins Medium" pitchFamily="34" charset="0"/>
                <a:ea typeface="Poppins Medium" pitchFamily="34" charset="-122"/>
                <a:cs typeface="Poppins Medium" pitchFamily="34" charset="-120"/>
              </a:rPr>
              <a:t>SISTEMAS URBANOS PRINCIPAIS</a:t>
            </a:r>
            <a:endParaRPr lang="pt-PT" sz="1100" noProof="0" dirty="0"/>
          </a:p>
        </p:txBody>
      </p:sp>
      <p:sp>
        <p:nvSpPr>
          <p:cNvPr id="48" name="Text 36"/>
          <p:cNvSpPr/>
          <p:nvPr/>
        </p:nvSpPr>
        <p:spPr>
          <a:xfrm>
            <a:off x="8105179" y="1890938"/>
            <a:ext cx="2688336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pt-PT" sz="900" i="1" noProof="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SUSTENTABILIDADE</a:t>
            </a:r>
            <a:endParaRPr lang="pt-PT" sz="900" noProof="0" dirty="0"/>
          </a:p>
        </p:txBody>
      </p:sp>
      <p:sp>
        <p:nvSpPr>
          <p:cNvPr id="49" name="Shape 37"/>
          <p:cNvSpPr/>
          <p:nvPr/>
        </p:nvSpPr>
        <p:spPr>
          <a:xfrm>
            <a:off x="8032027" y="2119538"/>
            <a:ext cx="2988142" cy="749808"/>
          </a:xfrm>
          <a:prstGeom prst="rect">
            <a:avLst/>
          </a:prstGeom>
          <a:solidFill>
            <a:srgbClr val="F8F8F8"/>
          </a:solidFill>
          <a:ln/>
        </p:spPr>
        <p:txBody>
          <a:bodyPr/>
          <a:lstStyle/>
          <a:p>
            <a:endParaRPr lang="pt-PT" noProof="0" dirty="0"/>
          </a:p>
        </p:txBody>
      </p:sp>
      <p:sp>
        <p:nvSpPr>
          <p:cNvPr id="50" name="Text 38"/>
          <p:cNvSpPr/>
          <p:nvPr/>
        </p:nvSpPr>
        <p:spPr>
          <a:xfrm>
            <a:off x="8141755" y="2165258"/>
            <a:ext cx="265176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pt-PT" sz="1050" b="1" noProof="0" dirty="0">
                <a:solidFill>
                  <a:srgbClr val="1F3864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• 88% cobertura</a:t>
            </a:r>
            <a:endParaRPr lang="pt-PT" sz="1050" noProof="0" dirty="0"/>
          </a:p>
        </p:txBody>
      </p:sp>
      <p:sp>
        <p:nvSpPr>
          <p:cNvPr id="51" name="Text 39"/>
          <p:cNvSpPr/>
          <p:nvPr/>
        </p:nvSpPr>
        <p:spPr>
          <a:xfrm>
            <a:off x="8141755" y="2403002"/>
            <a:ext cx="265176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pt-PT" sz="1050" noProof="0" dirty="0">
                <a:solidFill>
                  <a:srgbClr val="1F3864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• 154 sistemas principais</a:t>
            </a:r>
            <a:endParaRPr lang="pt-PT" sz="1050" noProof="0" dirty="0"/>
          </a:p>
        </p:txBody>
      </p:sp>
      <p:sp>
        <p:nvSpPr>
          <p:cNvPr id="52" name="Text 40"/>
          <p:cNvSpPr/>
          <p:nvPr/>
        </p:nvSpPr>
        <p:spPr>
          <a:xfrm>
            <a:off x="8141755" y="2640746"/>
            <a:ext cx="265176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pt-PT" sz="1050" noProof="0" dirty="0">
                <a:solidFill>
                  <a:srgbClr val="1F3864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• 9.8M pessoas servidas</a:t>
            </a:r>
            <a:endParaRPr lang="pt-PT" sz="1050" noProof="0" dirty="0"/>
          </a:p>
        </p:txBody>
      </p:sp>
      <p:sp>
        <p:nvSpPr>
          <p:cNvPr id="53" name="Shape 41"/>
          <p:cNvSpPr/>
          <p:nvPr/>
        </p:nvSpPr>
        <p:spPr>
          <a:xfrm>
            <a:off x="8032027" y="2838756"/>
            <a:ext cx="2988142" cy="822960"/>
          </a:xfrm>
          <a:prstGeom prst="rect">
            <a:avLst/>
          </a:prstGeom>
          <a:solidFill>
            <a:srgbClr val="FAFAFA"/>
          </a:solidFill>
          <a:ln/>
        </p:spPr>
        <p:txBody>
          <a:bodyPr/>
          <a:lstStyle/>
          <a:p>
            <a:endParaRPr lang="pt-PT" noProof="0" dirty="0"/>
          </a:p>
        </p:txBody>
      </p:sp>
      <p:sp>
        <p:nvSpPr>
          <p:cNvPr id="54" name="Text 42"/>
          <p:cNvSpPr/>
          <p:nvPr/>
        </p:nvSpPr>
        <p:spPr>
          <a:xfrm>
            <a:off x="8123467" y="2896778"/>
            <a:ext cx="2651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pt-PT" sz="950" b="1" noProof="0" dirty="0">
                <a:solidFill>
                  <a:srgbClr val="40404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Por quê:</a:t>
            </a:r>
            <a:endParaRPr lang="pt-PT" sz="950" noProof="0" dirty="0"/>
          </a:p>
        </p:txBody>
      </p:sp>
      <p:sp>
        <p:nvSpPr>
          <p:cNvPr id="55" name="Text 43"/>
          <p:cNvSpPr/>
          <p:nvPr/>
        </p:nvSpPr>
        <p:spPr>
          <a:xfrm>
            <a:off x="8123467" y="3097946"/>
            <a:ext cx="265176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pt-PT" sz="1000" i="1" noProof="0" dirty="0">
                <a:solidFill>
                  <a:srgbClr val="40404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Maior escala → tarifas sustentáveis → retorno comercial possível</a:t>
            </a:r>
            <a:endParaRPr lang="pt-PT" sz="1000" noProof="0" dirty="0"/>
          </a:p>
        </p:txBody>
      </p:sp>
      <p:sp>
        <p:nvSpPr>
          <p:cNvPr id="56" name="Shape 44"/>
          <p:cNvSpPr/>
          <p:nvPr/>
        </p:nvSpPr>
        <p:spPr>
          <a:xfrm>
            <a:off x="8169187" y="3738456"/>
            <a:ext cx="2850982" cy="941601"/>
          </a:xfrm>
          <a:prstGeom prst="rect">
            <a:avLst/>
          </a:prstGeom>
          <a:solidFill>
            <a:srgbClr val="2EA8D4">
              <a:alpha val="12000"/>
            </a:srgbClr>
          </a:solidFill>
          <a:ln/>
        </p:spPr>
        <p:txBody>
          <a:bodyPr/>
          <a:lstStyle/>
          <a:p>
            <a:endParaRPr lang="pt-PT" noProof="0" dirty="0"/>
          </a:p>
        </p:txBody>
      </p:sp>
      <p:sp>
        <p:nvSpPr>
          <p:cNvPr id="57" name="Shape 45"/>
          <p:cNvSpPr/>
          <p:nvPr/>
        </p:nvSpPr>
        <p:spPr>
          <a:xfrm flipH="1">
            <a:off x="8090655" y="3673818"/>
            <a:ext cx="65624" cy="1006240"/>
          </a:xfrm>
          <a:prstGeom prst="rect">
            <a:avLst/>
          </a:prstGeom>
          <a:solidFill>
            <a:srgbClr val="2EA8D4"/>
          </a:solidFill>
          <a:ln/>
        </p:spPr>
        <p:txBody>
          <a:bodyPr/>
          <a:lstStyle/>
          <a:p>
            <a:endParaRPr lang="pt-PT" noProof="0" dirty="0"/>
          </a:p>
        </p:txBody>
      </p:sp>
      <p:sp>
        <p:nvSpPr>
          <p:cNvPr id="58" name="Text 46"/>
          <p:cNvSpPr/>
          <p:nvPr/>
        </p:nvSpPr>
        <p:spPr>
          <a:xfrm>
            <a:off x="8169187" y="3719738"/>
            <a:ext cx="260604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pt-PT" sz="950" b="1" noProof="0" dirty="0">
                <a:solidFill>
                  <a:srgbClr val="2EA8D4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Instrumentos preferenciais:</a:t>
            </a:r>
            <a:endParaRPr lang="pt-PT" sz="950" noProof="0" dirty="0"/>
          </a:p>
        </p:txBody>
      </p:sp>
      <p:sp>
        <p:nvSpPr>
          <p:cNvPr id="59" name="Text 47"/>
          <p:cNvSpPr/>
          <p:nvPr/>
        </p:nvSpPr>
        <p:spPr>
          <a:xfrm>
            <a:off x="8169187" y="3914495"/>
            <a:ext cx="2606040" cy="7145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171450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pt-PT" sz="1000" noProof="0" dirty="0">
                <a:solidFill>
                  <a:srgbClr val="2EA8D4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Parcerias Públicos-Privada</a:t>
            </a:r>
          </a:p>
          <a:p>
            <a:pPr marL="171450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pt-PT" sz="1000" dirty="0">
                <a:solidFill>
                  <a:srgbClr val="2EA8D4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Financiamento Privado</a:t>
            </a:r>
            <a:endParaRPr lang="pt-PT" sz="1000" noProof="0" dirty="0"/>
          </a:p>
          <a:p>
            <a:pPr marL="171450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pt-PT" sz="1000" noProof="0" dirty="0">
                <a:solidFill>
                  <a:srgbClr val="2EA8D4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financiamento comercial</a:t>
            </a:r>
            <a:endParaRPr lang="pt-PT" sz="1000" noProof="0" dirty="0"/>
          </a:p>
        </p:txBody>
      </p:sp>
      <p:sp>
        <p:nvSpPr>
          <p:cNvPr id="60" name="Shape 48"/>
          <p:cNvSpPr/>
          <p:nvPr/>
        </p:nvSpPr>
        <p:spPr>
          <a:xfrm>
            <a:off x="2185521" y="4932205"/>
            <a:ext cx="8834648" cy="889875"/>
          </a:xfrm>
          <a:prstGeom prst="rect">
            <a:avLst/>
          </a:prstGeom>
          <a:solidFill>
            <a:srgbClr val="1F3864"/>
          </a:solidFill>
          <a:ln/>
        </p:spPr>
        <p:txBody>
          <a:bodyPr/>
          <a:lstStyle/>
          <a:p>
            <a:endParaRPr lang="pt-PT" noProof="0" dirty="0"/>
          </a:p>
        </p:txBody>
      </p:sp>
      <p:sp>
        <p:nvSpPr>
          <p:cNvPr id="61" name="Shape 49"/>
          <p:cNvSpPr/>
          <p:nvPr/>
        </p:nvSpPr>
        <p:spPr>
          <a:xfrm>
            <a:off x="2115457" y="4854599"/>
            <a:ext cx="54924" cy="896112"/>
          </a:xfrm>
          <a:prstGeom prst="rect">
            <a:avLst/>
          </a:prstGeom>
          <a:solidFill>
            <a:srgbClr val="B6732D"/>
          </a:solidFill>
          <a:ln/>
        </p:spPr>
        <p:txBody>
          <a:bodyPr/>
          <a:lstStyle/>
          <a:p>
            <a:endParaRPr lang="pt-PT" noProof="0" dirty="0"/>
          </a:p>
        </p:txBody>
      </p:sp>
      <p:sp>
        <p:nvSpPr>
          <p:cNvPr id="62" name="Text 50"/>
          <p:cNvSpPr/>
          <p:nvPr/>
        </p:nvSpPr>
        <p:spPr>
          <a:xfrm>
            <a:off x="2234731" y="4971688"/>
            <a:ext cx="8421667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pt-PT" sz="1100" noProof="0" dirty="0">
                <a:solidFill>
                  <a:schemeClr val="bg1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 FIPAAS actua de forma integrada em todas as áreas</a:t>
            </a:r>
          </a:p>
          <a:p>
            <a:pPr marL="344488" lvl="1" indent="-171450">
              <a:buFont typeface="Wingdings" panose="05000000000000000000" pitchFamily="2" charset="2"/>
              <a:buChar char="§"/>
            </a:pPr>
            <a:r>
              <a:rPr lang="pt-PT" sz="1100" noProof="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Prepara projectos</a:t>
            </a:r>
          </a:p>
          <a:p>
            <a:pPr marL="344488" lvl="1" indent="-171450">
              <a:buFont typeface="Wingdings" panose="05000000000000000000" pitchFamily="2" charset="2"/>
              <a:buChar char="§"/>
            </a:pPr>
            <a:r>
              <a:rPr lang="pt-PT" sz="1100" noProof="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Mobiliza finaciamentos</a:t>
            </a:r>
          </a:p>
          <a:p>
            <a:pPr marL="344488" lvl="1" indent="-171450">
              <a:buFont typeface="Wingdings" panose="05000000000000000000" pitchFamily="2" charset="2"/>
              <a:buChar char="§"/>
            </a:pPr>
            <a:r>
              <a:rPr lang="pt-PT" sz="110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Im</a:t>
            </a:r>
            <a:r>
              <a:rPr lang="pt-PT" sz="1100" noProof="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plementa em toda a cadeia de valor do subsector: rural, vilas e cidades</a:t>
            </a:r>
            <a:endParaRPr lang="pt-PT" sz="1100" noProof="0" dirty="0"/>
          </a:p>
        </p:txBody>
      </p:sp>
    </p:spTree>
    <p:extLst>
      <p:ext uri="{BB962C8B-B14F-4D97-AF65-F5344CB8AC3E}">
        <p14:creationId xmlns:p14="http://schemas.microsoft.com/office/powerpoint/2010/main" val="3061461573"/>
      </p:ext>
    </p:extLst>
  </p:cSld>
  <p:clrMapOvr>
    <a:masterClrMapping/>
  </p:clrMapOvr>
  <p:transition spd="slow" advClick="0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>
            <a:extLst>
              <a:ext uri="{FF2B5EF4-FFF2-40B4-BE49-F238E27FC236}">
                <a16:creationId xmlns:a16="http://schemas.microsoft.com/office/drawing/2014/main" id="{CC76034C-D631-BD7D-C30D-26E708AB1D67}"/>
              </a:ext>
            </a:extLst>
          </p:cNvPr>
          <p:cNvSpPr txBox="1"/>
          <p:nvPr/>
        </p:nvSpPr>
        <p:spPr>
          <a:xfrm>
            <a:off x="11169876" y="6269678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B6732D"/>
                </a:solidFill>
                <a:latin typeface="Poppins Medium" pitchFamily="2" charset="77"/>
                <a:cs typeface="Poppins Medium" pitchFamily="2" charset="77"/>
              </a:rPr>
              <a:t>3</a:t>
            </a:r>
            <a:endParaRPr lang="en-MZ" sz="2000" dirty="0">
              <a:solidFill>
                <a:srgbClr val="B6732D"/>
              </a:solidFill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4EAAE2C-BC44-321B-8AD1-11898E13866E}"/>
              </a:ext>
            </a:extLst>
          </p:cNvPr>
          <p:cNvSpPr txBox="1"/>
          <p:nvPr/>
        </p:nvSpPr>
        <p:spPr>
          <a:xfrm>
            <a:off x="1651261" y="428991"/>
            <a:ext cx="90717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latin typeface="Poppins" pitchFamily="2" charset="77"/>
                <a:cs typeface="Poppins" pitchFamily="2" charset="77"/>
              </a:rPr>
              <a:t>FIPAAS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549BA342-1184-A54D-5B19-3353D1C184AC}"/>
              </a:ext>
            </a:extLst>
          </p:cNvPr>
          <p:cNvSpPr txBox="1"/>
          <p:nvPr/>
        </p:nvSpPr>
        <p:spPr>
          <a:xfrm>
            <a:off x="1651261" y="919916"/>
            <a:ext cx="8541100" cy="3754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1400" b="1" dirty="0">
                <a:solidFill>
                  <a:srgbClr val="002060"/>
                </a:solidFill>
                <a:latin typeface="Poppins Medium" pitchFamily="34" charset="0"/>
                <a:ea typeface="Poppins Medium" pitchFamily="34" charset="-122"/>
                <a:cs typeface="Poppins Medium" pitchFamily="34" charset="-120"/>
              </a:rPr>
              <a:t>De Fundo Segmentado a Fundo Único e Integrado de Todo o Sector</a:t>
            </a:r>
            <a:endParaRPr lang="en-US" sz="1400" dirty="0">
              <a:solidFill>
                <a:srgbClr val="002060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64" name="Shape 5"/>
          <p:cNvSpPr/>
          <p:nvPr/>
        </p:nvSpPr>
        <p:spPr>
          <a:xfrm>
            <a:off x="1779270" y="1601343"/>
            <a:ext cx="8595360" cy="36576"/>
          </a:xfrm>
          <a:prstGeom prst="rect">
            <a:avLst/>
          </a:prstGeom>
          <a:solidFill>
            <a:srgbClr val="B6732D"/>
          </a:solidFill>
          <a:ln/>
        </p:spPr>
        <p:txBody>
          <a:bodyPr/>
          <a:lstStyle/>
          <a:p>
            <a:endParaRPr lang="pt-PT" noProof="0" dirty="0"/>
          </a:p>
        </p:txBody>
      </p:sp>
      <p:sp>
        <p:nvSpPr>
          <p:cNvPr id="65" name="Shape 6"/>
          <p:cNvSpPr/>
          <p:nvPr/>
        </p:nvSpPr>
        <p:spPr>
          <a:xfrm>
            <a:off x="1706118" y="1720215"/>
            <a:ext cx="3913632" cy="347472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pt-PT" noProof="0" dirty="0"/>
          </a:p>
        </p:txBody>
      </p:sp>
      <p:sp>
        <p:nvSpPr>
          <p:cNvPr id="66" name="Text 7"/>
          <p:cNvSpPr/>
          <p:nvPr/>
        </p:nvSpPr>
        <p:spPr>
          <a:xfrm>
            <a:off x="1706118" y="1738503"/>
            <a:ext cx="3913632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pt-PT" sz="1150" b="1" noProof="0" dirty="0">
                <a:solidFill>
                  <a:srgbClr val="FFFFFF"/>
                </a:solidFill>
                <a:latin typeface="Poppins Medium" pitchFamily="34" charset="0"/>
                <a:ea typeface="Poppins Medium" pitchFamily="34" charset="-122"/>
                <a:cs typeface="Poppins Medium" pitchFamily="34" charset="-120"/>
              </a:rPr>
              <a:t>MODELO ANTERIOR — Fragmentado</a:t>
            </a:r>
            <a:endParaRPr lang="pt-PT" sz="1150" noProof="0" dirty="0"/>
          </a:p>
        </p:txBody>
      </p:sp>
      <p:sp>
        <p:nvSpPr>
          <p:cNvPr id="67" name="Shape 8"/>
          <p:cNvSpPr/>
          <p:nvPr/>
        </p:nvSpPr>
        <p:spPr>
          <a:xfrm>
            <a:off x="1706118" y="2067687"/>
            <a:ext cx="3913632" cy="658368"/>
          </a:xfrm>
          <a:prstGeom prst="rect">
            <a:avLst/>
          </a:prstGeom>
          <a:solidFill>
            <a:srgbClr val="EEEEEE"/>
          </a:solidFill>
          <a:ln/>
        </p:spPr>
        <p:txBody>
          <a:bodyPr/>
          <a:lstStyle/>
          <a:p>
            <a:endParaRPr lang="pt-PT" noProof="0" dirty="0"/>
          </a:p>
        </p:txBody>
      </p:sp>
      <p:sp>
        <p:nvSpPr>
          <p:cNvPr id="68" name="Shape 9"/>
          <p:cNvSpPr/>
          <p:nvPr/>
        </p:nvSpPr>
        <p:spPr>
          <a:xfrm>
            <a:off x="1706118" y="2067687"/>
            <a:ext cx="54864" cy="658368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pt-PT" noProof="0" dirty="0"/>
          </a:p>
        </p:txBody>
      </p:sp>
      <p:sp>
        <p:nvSpPr>
          <p:cNvPr id="69" name="Text 10"/>
          <p:cNvSpPr/>
          <p:nvPr/>
        </p:nvSpPr>
        <p:spPr>
          <a:xfrm>
            <a:off x="1852422" y="2104263"/>
            <a:ext cx="35661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pt-PT" sz="1150" b="1" noProof="0" dirty="0">
                <a:solidFill>
                  <a:srgbClr val="1F3864"/>
                </a:solidFill>
                <a:latin typeface="Poppins Medium" pitchFamily="34" charset="0"/>
                <a:ea typeface="Poppins Medium" pitchFamily="34" charset="-122"/>
                <a:cs typeface="Poppins Medium" pitchFamily="34" charset="-120"/>
              </a:rPr>
              <a:t>FIPAG</a:t>
            </a:r>
            <a:endParaRPr lang="pt-PT" sz="1150" noProof="0" dirty="0"/>
          </a:p>
        </p:txBody>
      </p:sp>
      <p:sp>
        <p:nvSpPr>
          <p:cNvPr id="70" name="Text 11"/>
          <p:cNvSpPr/>
          <p:nvPr/>
        </p:nvSpPr>
        <p:spPr>
          <a:xfrm>
            <a:off x="1852422" y="2360295"/>
            <a:ext cx="35661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pt-PT" sz="1050" b="1" noProof="0" dirty="0">
                <a:solidFill>
                  <a:srgbClr val="40404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Sistemas urbanos principais (FIPAG)</a:t>
            </a:r>
            <a:endParaRPr lang="pt-PT" sz="1050" b="1" noProof="0" dirty="0"/>
          </a:p>
        </p:txBody>
      </p:sp>
      <p:sp>
        <p:nvSpPr>
          <p:cNvPr id="71" name="Shape 12"/>
          <p:cNvSpPr/>
          <p:nvPr/>
        </p:nvSpPr>
        <p:spPr>
          <a:xfrm>
            <a:off x="1706118" y="2817495"/>
            <a:ext cx="3913632" cy="658368"/>
          </a:xfrm>
          <a:prstGeom prst="rect">
            <a:avLst/>
          </a:prstGeom>
          <a:solidFill>
            <a:srgbClr val="EEEEEE"/>
          </a:solidFill>
          <a:ln/>
        </p:spPr>
        <p:txBody>
          <a:bodyPr/>
          <a:lstStyle/>
          <a:p>
            <a:endParaRPr lang="pt-PT" noProof="0" dirty="0"/>
          </a:p>
        </p:txBody>
      </p:sp>
      <p:sp>
        <p:nvSpPr>
          <p:cNvPr id="72" name="Shape 13"/>
          <p:cNvSpPr/>
          <p:nvPr/>
        </p:nvSpPr>
        <p:spPr>
          <a:xfrm>
            <a:off x="1706118" y="2817495"/>
            <a:ext cx="54864" cy="658368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pt-PT" noProof="0" dirty="0"/>
          </a:p>
        </p:txBody>
      </p:sp>
      <p:sp>
        <p:nvSpPr>
          <p:cNvPr id="73" name="Text 14"/>
          <p:cNvSpPr/>
          <p:nvPr/>
        </p:nvSpPr>
        <p:spPr>
          <a:xfrm>
            <a:off x="1852422" y="2854071"/>
            <a:ext cx="35661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pt-PT" sz="1150" b="1" noProof="0" dirty="0">
                <a:solidFill>
                  <a:srgbClr val="1F3864"/>
                </a:solidFill>
                <a:latin typeface="Poppins Medium" pitchFamily="34" charset="0"/>
                <a:ea typeface="Poppins Medium" pitchFamily="34" charset="-122"/>
                <a:cs typeface="Poppins Medium" pitchFamily="34" charset="-120"/>
              </a:rPr>
              <a:t>AIAS</a:t>
            </a:r>
            <a:endParaRPr lang="pt-PT" sz="1150" noProof="0" dirty="0"/>
          </a:p>
        </p:txBody>
      </p:sp>
      <p:sp>
        <p:nvSpPr>
          <p:cNvPr id="74" name="Text 15"/>
          <p:cNvSpPr/>
          <p:nvPr/>
        </p:nvSpPr>
        <p:spPr>
          <a:xfrm>
            <a:off x="1852422" y="3110103"/>
            <a:ext cx="35661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pt-PT" sz="1050" b="1" noProof="0" dirty="0">
                <a:solidFill>
                  <a:srgbClr val="40404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Sistemas secundários </a:t>
            </a:r>
            <a:r>
              <a:rPr lang="pt-PT" sz="1050" b="1" dirty="0">
                <a:solidFill>
                  <a:srgbClr val="40404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água + saneamento urbano</a:t>
            </a:r>
            <a:endParaRPr lang="pt-PT" sz="1050" b="1" noProof="0" dirty="0"/>
          </a:p>
        </p:txBody>
      </p:sp>
      <p:sp>
        <p:nvSpPr>
          <p:cNvPr id="75" name="Shape 16"/>
          <p:cNvSpPr/>
          <p:nvPr/>
        </p:nvSpPr>
        <p:spPr>
          <a:xfrm>
            <a:off x="1706118" y="3567303"/>
            <a:ext cx="3913632" cy="658368"/>
          </a:xfrm>
          <a:prstGeom prst="rect">
            <a:avLst/>
          </a:prstGeom>
          <a:solidFill>
            <a:srgbClr val="EEEEEE"/>
          </a:solidFill>
          <a:ln/>
        </p:spPr>
        <p:txBody>
          <a:bodyPr/>
          <a:lstStyle/>
          <a:p>
            <a:endParaRPr lang="pt-PT" noProof="0" dirty="0"/>
          </a:p>
        </p:txBody>
      </p:sp>
      <p:sp>
        <p:nvSpPr>
          <p:cNvPr id="76" name="Shape 17"/>
          <p:cNvSpPr/>
          <p:nvPr/>
        </p:nvSpPr>
        <p:spPr>
          <a:xfrm>
            <a:off x="1706118" y="3567303"/>
            <a:ext cx="54864" cy="658368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pt-PT" noProof="0" dirty="0"/>
          </a:p>
        </p:txBody>
      </p:sp>
      <p:sp>
        <p:nvSpPr>
          <p:cNvPr id="77" name="Text 18"/>
          <p:cNvSpPr/>
          <p:nvPr/>
        </p:nvSpPr>
        <p:spPr>
          <a:xfrm>
            <a:off x="1852422" y="3603879"/>
            <a:ext cx="35661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pt-PT" sz="1150" b="1" noProof="0" dirty="0">
                <a:solidFill>
                  <a:srgbClr val="1F3864"/>
                </a:solidFill>
                <a:latin typeface="Poppins Medium" pitchFamily="34" charset="0"/>
                <a:ea typeface="Poppins Medium" pitchFamily="34" charset="-122"/>
                <a:cs typeface="Poppins Medium" pitchFamily="34" charset="-120"/>
              </a:rPr>
              <a:t>DNAAS/PRONASAR</a:t>
            </a:r>
            <a:endParaRPr lang="pt-PT" sz="1150" noProof="0" dirty="0"/>
          </a:p>
        </p:txBody>
      </p:sp>
      <p:sp>
        <p:nvSpPr>
          <p:cNvPr id="78" name="Text 19"/>
          <p:cNvSpPr/>
          <p:nvPr/>
        </p:nvSpPr>
        <p:spPr>
          <a:xfrm>
            <a:off x="1852422" y="3859911"/>
            <a:ext cx="35661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pt-PT" sz="1050" b="1" noProof="0" dirty="0">
                <a:solidFill>
                  <a:srgbClr val="40404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Rural disperso + Saneamento</a:t>
            </a:r>
            <a:endParaRPr lang="pt-PT" sz="1050" b="1" noProof="0" dirty="0"/>
          </a:p>
        </p:txBody>
      </p:sp>
      <p:sp>
        <p:nvSpPr>
          <p:cNvPr id="79" name="Shape 20"/>
          <p:cNvSpPr/>
          <p:nvPr/>
        </p:nvSpPr>
        <p:spPr>
          <a:xfrm>
            <a:off x="1706118" y="4326255"/>
            <a:ext cx="3913632" cy="566928"/>
          </a:xfrm>
          <a:prstGeom prst="rect">
            <a:avLst/>
          </a:prstGeom>
          <a:solidFill>
            <a:srgbClr val="FDECEA"/>
          </a:solidFill>
          <a:ln/>
        </p:spPr>
        <p:txBody>
          <a:bodyPr/>
          <a:lstStyle/>
          <a:p>
            <a:endParaRPr lang="pt-PT" noProof="0" dirty="0"/>
          </a:p>
        </p:txBody>
      </p:sp>
      <p:sp>
        <p:nvSpPr>
          <p:cNvPr id="80" name="Text 21"/>
          <p:cNvSpPr/>
          <p:nvPr/>
        </p:nvSpPr>
        <p:spPr>
          <a:xfrm>
            <a:off x="1797558" y="4381119"/>
            <a:ext cx="373075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pt-PT" sz="950" noProof="0" dirty="0">
                <a:solidFill>
                  <a:srgbClr val="C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❌  Duplicação de esforços  ·  Fragmentação de financiadores  ·  Desalinhamento de prioridades  ·  Dificuldade de reporte consolidado</a:t>
            </a:r>
            <a:endParaRPr lang="pt-PT" sz="950" noProof="0" dirty="0"/>
          </a:p>
        </p:txBody>
      </p:sp>
      <p:sp>
        <p:nvSpPr>
          <p:cNvPr id="81" name="Text 22"/>
          <p:cNvSpPr/>
          <p:nvPr/>
        </p:nvSpPr>
        <p:spPr>
          <a:xfrm>
            <a:off x="5619750" y="3228975"/>
            <a:ext cx="548640" cy="4846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pt-PT" sz="3200" b="1" noProof="0" dirty="0">
                <a:solidFill>
                  <a:srgbClr val="B6732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→</a:t>
            </a:r>
            <a:endParaRPr lang="pt-PT" sz="3200" noProof="0" dirty="0"/>
          </a:p>
        </p:txBody>
      </p:sp>
      <p:sp>
        <p:nvSpPr>
          <p:cNvPr id="82" name="Shape 23"/>
          <p:cNvSpPr/>
          <p:nvPr/>
        </p:nvSpPr>
        <p:spPr>
          <a:xfrm>
            <a:off x="6168390" y="1720215"/>
            <a:ext cx="4279392" cy="347472"/>
          </a:xfrm>
          <a:prstGeom prst="rect">
            <a:avLst/>
          </a:prstGeom>
          <a:solidFill>
            <a:srgbClr val="2EA8D4"/>
          </a:solidFill>
          <a:ln/>
        </p:spPr>
        <p:txBody>
          <a:bodyPr/>
          <a:lstStyle/>
          <a:p>
            <a:endParaRPr lang="pt-PT" noProof="0" dirty="0"/>
          </a:p>
        </p:txBody>
      </p:sp>
      <p:sp>
        <p:nvSpPr>
          <p:cNvPr id="83" name="Text 24"/>
          <p:cNvSpPr/>
          <p:nvPr/>
        </p:nvSpPr>
        <p:spPr>
          <a:xfrm>
            <a:off x="6168390" y="1738503"/>
            <a:ext cx="4279392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pt-PT" sz="1150" b="1" noProof="0" dirty="0">
                <a:solidFill>
                  <a:srgbClr val="FFFFFF"/>
                </a:solidFill>
                <a:latin typeface="Poppins Medium" pitchFamily="34" charset="0"/>
                <a:ea typeface="Poppins Medium" pitchFamily="34" charset="-122"/>
                <a:cs typeface="Poppins Medium" pitchFamily="34" charset="-120"/>
              </a:rPr>
              <a:t>MODELO NOVO — FIPAAS Integrado</a:t>
            </a:r>
            <a:endParaRPr lang="pt-PT" sz="1150" noProof="0" dirty="0"/>
          </a:p>
        </p:txBody>
      </p:sp>
      <p:sp>
        <p:nvSpPr>
          <p:cNvPr id="84" name="Shape 25"/>
          <p:cNvSpPr/>
          <p:nvPr/>
        </p:nvSpPr>
        <p:spPr>
          <a:xfrm>
            <a:off x="6168390" y="2003679"/>
            <a:ext cx="4279392" cy="713232"/>
          </a:xfrm>
          <a:prstGeom prst="rect">
            <a:avLst/>
          </a:prstGeom>
          <a:solidFill>
            <a:srgbClr val="2EA8D4"/>
          </a:solidFill>
          <a:ln/>
        </p:spPr>
        <p:txBody>
          <a:bodyPr/>
          <a:lstStyle/>
          <a:p>
            <a:endParaRPr lang="pt-PT" noProof="0" dirty="0"/>
          </a:p>
        </p:txBody>
      </p:sp>
      <p:sp>
        <p:nvSpPr>
          <p:cNvPr id="85" name="Text 26"/>
          <p:cNvSpPr/>
          <p:nvPr/>
        </p:nvSpPr>
        <p:spPr>
          <a:xfrm>
            <a:off x="6195424" y="2012823"/>
            <a:ext cx="427939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pt-PT" sz="2000" b="1" noProof="0" dirty="0">
                <a:solidFill>
                  <a:srgbClr val="FFFFFF"/>
                </a:solidFill>
                <a:latin typeface="Poppins Medium" pitchFamily="34" charset="0"/>
                <a:ea typeface="Poppins Medium" pitchFamily="34" charset="-122"/>
                <a:cs typeface="Poppins Medium" pitchFamily="34" charset="-120"/>
              </a:rPr>
              <a:t>FIPAAS, FP</a:t>
            </a:r>
            <a:endParaRPr lang="pt-PT" sz="2000" noProof="0" dirty="0"/>
          </a:p>
        </p:txBody>
      </p:sp>
      <p:sp>
        <p:nvSpPr>
          <p:cNvPr id="86" name="Text 27"/>
          <p:cNvSpPr/>
          <p:nvPr/>
        </p:nvSpPr>
        <p:spPr>
          <a:xfrm>
            <a:off x="6241542" y="2329815"/>
            <a:ext cx="4096512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pt-PT" sz="1000" b="1" noProof="0" dirty="0">
                <a:latin typeface="Poppins" pitchFamily="34" charset="0"/>
                <a:ea typeface="Poppins" pitchFamily="34" charset="-122"/>
                <a:cs typeface="Poppins" pitchFamily="34" charset="-120"/>
              </a:rPr>
              <a:t>Fundo Único · Mobilização · Gestão · Implementação</a:t>
            </a:r>
            <a:endParaRPr lang="pt-PT" sz="1000" b="1" noProof="0" dirty="0"/>
          </a:p>
          <a:p>
            <a:pPr marL="0" indent="0" algn="ctr">
              <a:buNone/>
            </a:pPr>
            <a:r>
              <a:rPr lang="pt-PT" sz="1000" b="1" noProof="0" dirty="0">
                <a:latin typeface="Poppins" pitchFamily="34" charset="0"/>
                <a:ea typeface="Poppins" pitchFamily="34" charset="-122"/>
                <a:cs typeface="Poppins" pitchFamily="34" charset="-120"/>
              </a:rPr>
              <a:t>em toda a cadeia de valor do </a:t>
            </a:r>
            <a:r>
              <a:rPr lang="pt-PT" sz="1000" b="1" noProof="0" dirty="0" err="1">
                <a:latin typeface="Poppins" pitchFamily="34" charset="0"/>
                <a:ea typeface="Poppins" pitchFamily="34" charset="-122"/>
                <a:cs typeface="Poppins" pitchFamily="34" charset="-120"/>
              </a:rPr>
              <a:t>sub-sector</a:t>
            </a:r>
            <a:r>
              <a:rPr lang="pt-PT" sz="1000" b="1" noProof="0" dirty="0">
                <a:latin typeface="Poppins" pitchFamily="34" charset="0"/>
                <a:ea typeface="Poppins" pitchFamily="34" charset="-122"/>
                <a:cs typeface="Poppins" pitchFamily="34" charset="-120"/>
              </a:rPr>
              <a:t> AAS</a:t>
            </a:r>
            <a:endParaRPr lang="pt-PT" sz="1000" b="1" noProof="0" dirty="0"/>
          </a:p>
        </p:txBody>
      </p:sp>
      <p:sp>
        <p:nvSpPr>
          <p:cNvPr id="87" name="Shape 28"/>
          <p:cNvSpPr/>
          <p:nvPr/>
        </p:nvSpPr>
        <p:spPr>
          <a:xfrm>
            <a:off x="6168390" y="2900591"/>
            <a:ext cx="987552" cy="548640"/>
          </a:xfrm>
          <a:prstGeom prst="rect">
            <a:avLst/>
          </a:prstGeom>
          <a:solidFill>
            <a:srgbClr val="1A6E9B"/>
          </a:solidFill>
          <a:ln/>
        </p:spPr>
        <p:txBody>
          <a:bodyPr/>
          <a:lstStyle/>
          <a:p>
            <a:endParaRPr lang="pt-PT" noProof="0" dirty="0"/>
          </a:p>
        </p:txBody>
      </p:sp>
      <p:sp>
        <p:nvSpPr>
          <p:cNvPr id="88" name="Text 29"/>
          <p:cNvSpPr/>
          <p:nvPr/>
        </p:nvSpPr>
        <p:spPr>
          <a:xfrm>
            <a:off x="6168390" y="2955455"/>
            <a:ext cx="987552" cy="4846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pt-PT" sz="950" b="1" noProof="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Urbano</a:t>
            </a:r>
            <a:endParaRPr lang="pt-PT" sz="950" noProof="0" dirty="0"/>
          </a:p>
          <a:p>
            <a:pPr marL="0" indent="0" algn="ctr">
              <a:buNone/>
            </a:pPr>
            <a:r>
              <a:rPr lang="pt-PT" sz="950" b="1" noProof="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Principal</a:t>
            </a:r>
            <a:endParaRPr lang="pt-PT" sz="950" noProof="0" dirty="0"/>
          </a:p>
        </p:txBody>
      </p:sp>
      <p:sp>
        <p:nvSpPr>
          <p:cNvPr id="89" name="Shape 30"/>
          <p:cNvSpPr/>
          <p:nvPr/>
        </p:nvSpPr>
        <p:spPr>
          <a:xfrm>
            <a:off x="7238238" y="2900591"/>
            <a:ext cx="987552" cy="539496"/>
          </a:xfrm>
          <a:prstGeom prst="rect">
            <a:avLst/>
          </a:prstGeom>
          <a:solidFill>
            <a:srgbClr val="2590C0"/>
          </a:solidFill>
          <a:ln/>
        </p:spPr>
        <p:txBody>
          <a:bodyPr/>
          <a:lstStyle/>
          <a:p>
            <a:endParaRPr lang="pt-PT" noProof="0" dirty="0"/>
          </a:p>
        </p:txBody>
      </p:sp>
      <p:sp>
        <p:nvSpPr>
          <p:cNvPr id="90" name="Text 31"/>
          <p:cNvSpPr/>
          <p:nvPr/>
        </p:nvSpPr>
        <p:spPr>
          <a:xfrm>
            <a:off x="7238238" y="2955455"/>
            <a:ext cx="987552" cy="43205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pt-PT" sz="950" b="1" noProof="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Vilas &amp;</a:t>
            </a:r>
            <a:endParaRPr lang="pt-PT" sz="950" noProof="0" dirty="0"/>
          </a:p>
          <a:p>
            <a:pPr marL="0" indent="0" algn="ctr">
              <a:buNone/>
            </a:pPr>
            <a:r>
              <a:rPr lang="pt-PT" sz="950" b="1" noProof="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Secundário</a:t>
            </a:r>
            <a:endParaRPr lang="pt-PT" sz="950" noProof="0" dirty="0"/>
          </a:p>
        </p:txBody>
      </p:sp>
      <p:sp>
        <p:nvSpPr>
          <p:cNvPr id="91" name="Shape 32"/>
          <p:cNvSpPr/>
          <p:nvPr/>
        </p:nvSpPr>
        <p:spPr>
          <a:xfrm>
            <a:off x="8308086" y="2900591"/>
            <a:ext cx="987552" cy="539496"/>
          </a:xfrm>
          <a:prstGeom prst="rect">
            <a:avLst/>
          </a:prstGeom>
          <a:solidFill>
            <a:srgbClr val="30AAD8"/>
          </a:solidFill>
          <a:ln/>
        </p:spPr>
        <p:txBody>
          <a:bodyPr/>
          <a:lstStyle/>
          <a:p>
            <a:endParaRPr lang="pt-PT" noProof="0" dirty="0"/>
          </a:p>
        </p:txBody>
      </p:sp>
      <p:sp>
        <p:nvSpPr>
          <p:cNvPr id="92" name="Text 33"/>
          <p:cNvSpPr/>
          <p:nvPr/>
        </p:nvSpPr>
        <p:spPr>
          <a:xfrm>
            <a:off x="8308086" y="2955455"/>
            <a:ext cx="987552" cy="43205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pt-PT" sz="950" b="1" noProof="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Rural</a:t>
            </a:r>
            <a:endParaRPr lang="pt-PT" sz="950" noProof="0" dirty="0"/>
          </a:p>
        </p:txBody>
      </p:sp>
      <p:sp>
        <p:nvSpPr>
          <p:cNvPr id="93" name="Shape 34"/>
          <p:cNvSpPr/>
          <p:nvPr/>
        </p:nvSpPr>
        <p:spPr>
          <a:xfrm>
            <a:off x="9377934" y="2900591"/>
            <a:ext cx="987552" cy="539496"/>
          </a:xfrm>
          <a:prstGeom prst="rect">
            <a:avLst/>
          </a:prstGeom>
          <a:solidFill>
            <a:srgbClr val="3ABDE0"/>
          </a:solidFill>
          <a:ln/>
        </p:spPr>
        <p:txBody>
          <a:bodyPr/>
          <a:lstStyle/>
          <a:p>
            <a:endParaRPr lang="pt-PT" noProof="0" dirty="0"/>
          </a:p>
        </p:txBody>
      </p:sp>
      <p:sp>
        <p:nvSpPr>
          <p:cNvPr id="94" name="Text 35"/>
          <p:cNvSpPr/>
          <p:nvPr/>
        </p:nvSpPr>
        <p:spPr>
          <a:xfrm>
            <a:off x="9377934" y="2955455"/>
            <a:ext cx="987552" cy="43205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pt-PT" sz="950" b="1" noProof="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Saneamento e Rural</a:t>
            </a:r>
            <a:endParaRPr lang="pt-PT" sz="950" noProof="0" dirty="0"/>
          </a:p>
        </p:txBody>
      </p:sp>
      <p:sp>
        <p:nvSpPr>
          <p:cNvPr id="95" name="Shape 36"/>
          <p:cNvSpPr/>
          <p:nvPr/>
        </p:nvSpPr>
        <p:spPr>
          <a:xfrm>
            <a:off x="6168390" y="3667887"/>
            <a:ext cx="1353312" cy="1225296"/>
          </a:xfrm>
          <a:prstGeom prst="rect">
            <a:avLst/>
          </a:prstGeom>
          <a:solidFill>
            <a:srgbClr val="EFF6FB"/>
          </a:solidFill>
          <a:ln/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endParaRPr lang="pt-PT" noProof="0" dirty="0"/>
          </a:p>
        </p:txBody>
      </p:sp>
      <p:sp>
        <p:nvSpPr>
          <p:cNvPr id="96" name="Shape 37"/>
          <p:cNvSpPr/>
          <p:nvPr/>
        </p:nvSpPr>
        <p:spPr>
          <a:xfrm>
            <a:off x="6168390" y="3649599"/>
            <a:ext cx="1353312" cy="54864"/>
          </a:xfrm>
          <a:prstGeom prst="rect">
            <a:avLst/>
          </a:prstGeom>
          <a:solidFill>
            <a:srgbClr val="B6732D"/>
          </a:solidFill>
          <a:ln/>
        </p:spPr>
        <p:txBody>
          <a:bodyPr/>
          <a:lstStyle/>
          <a:p>
            <a:endParaRPr lang="pt-PT" noProof="0" dirty="0"/>
          </a:p>
        </p:txBody>
      </p:sp>
      <p:sp>
        <p:nvSpPr>
          <p:cNvPr id="97" name="Text 38"/>
          <p:cNvSpPr/>
          <p:nvPr/>
        </p:nvSpPr>
        <p:spPr>
          <a:xfrm>
            <a:off x="6241542" y="3771773"/>
            <a:ext cx="1207008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pt-PT" sz="1000" b="1" noProof="0" dirty="0">
                <a:solidFill>
                  <a:srgbClr val="1F3864"/>
                </a:solidFill>
                <a:latin typeface="Poppins Medium" pitchFamily="34" charset="0"/>
                <a:ea typeface="Poppins Medium" pitchFamily="34" charset="-122"/>
                <a:cs typeface="Poppins Medium" pitchFamily="34" charset="-120"/>
              </a:rPr>
              <a:t>Capital Humano</a:t>
            </a:r>
            <a:endParaRPr lang="pt-PT" sz="1000" noProof="0" dirty="0"/>
          </a:p>
          <a:p>
            <a:pPr marL="0" indent="0" algn="ctr">
              <a:buNone/>
            </a:pPr>
            <a:r>
              <a:rPr lang="pt-PT" sz="1000" b="1" noProof="0" dirty="0">
                <a:solidFill>
                  <a:srgbClr val="1F3864"/>
                </a:solidFill>
                <a:latin typeface="Poppins Medium" pitchFamily="34" charset="0"/>
                <a:ea typeface="Poppins Medium" pitchFamily="34" charset="-122"/>
                <a:cs typeface="Poppins Medium" pitchFamily="34" charset="-120"/>
              </a:rPr>
              <a:t>Integrado</a:t>
            </a:r>
            <a:endParaRPr lang="pt-PT" sz="1000" noProof="0" dirty="0"/>
          </a:p>
        </p:txBody>
      </p:sp>
      <p:sp>
        <p:nvSpPr>
          <p:cNvPr id="98" name="Text 39"/>
          <p:cNvSpPr/>
          <p:nvPr/>
        </p:nvSpPr>
        <p:spPr>
          <a:xfrm>
            <a:off x="6241542" y="4274693"/>
            <a:ext cx="128016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pt-PT" sz="900" noProof="0" dirty="0">
                <a:solidFill>
                  <a:srgbClr val="40404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Conhecimento e experiência da DNAAS/PRONASAR, AIAS, FIPAG fundidos no FIPAAS</a:t>
            </a:r>
            <a:endParaRPr lang="pt-PT" sz="900" noProof="0" dirty="0"/>
          </a:p>
        </p:txBody>
      </p:sp>
      <p:sp>
        <p:nvSpPr>
          <p:cNvPr id="99" name="Shape 40"/>
          <p:cNvSpPr/>
          <p:nvPr/>
        </p:nvSpPr>
        <p:spPr>
          <a:xfrm>
            <a:off x="7579360" y="3771773"/>
            <a:ext cx="1353312" cy="1121410"/>
          </a:xfrm>
          <a:prstGeom prst="rect">
            <a:avLst/>
          </a:prstGeom>
          <a:solidFill>
            <a:srgbClr val="EFF6FB"/>
          </a:solidFill>
          <a:ln/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endParaRPr lang="pt-PT" noProof="0" dirty="0"/>
          </a:p>
        </p:txBody>
      </p:sp>
      <p:sp>
        <p:nvSpPr>
          <p:cNvPr id="100" name="Shape 41"/>
          <p:cNvSpPr/>
          <p:nvPr/>
        </p:nvSpPr>
        <p:spPr>
          <a:xfrm>
            <a:off x="7571994" y="3649599"/>
            <a:ext cx="1353312" cy="54864"/>
          </a:xfrm>
          <a:prstGeom prst="rect">
            <a:avLst/>
          </a:prstGeom>
          <a:solidFill>
            <a:srgbClr val="B6732D"/>
          </a:solidFill>
          <a:ln/>
        </p:spPr>
        <p:txBody>
          <a:bodyPr/>
          <a:lstStyle/>
          <a:p>
            <a:endParaRPr lang="pt-PT" noProof="0" dirty="0"/>
          </a:p>
        </p:txBody>
      </p:sp>
      <p:sp>
        <p:nvSpPr>
          <p:cNvPr id="101" name="Text 42"/>
          <p:cNvSpPr/>
          <p:nvPr/>
        </p:nvSpPr>
        <p:spPr>
          <a:xfrm>
            <a:off x="7668006" y="3722751"/>
            <a:ext cx="1207008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pt-PT" sz="1000" b="1" noProof="0" dirty="0">
                <a:solidFill>
                  <a:srgbClr val="1F3864"/>
                </a:solidFill>
                <a:latin typeface="Poppins Medium" pitchFamily="34" charset="0"/>
                <a:ea typeface="Poppins Medium" pitchFamily="34" charset="-122"/>
                <a:cs typeface="Poppins Medium" pitchFamily="34" charset="-120"/>
              </a:rPr>
              <a:t>Relações com</a:t>
            </a:r>
            <a:endParaRPr lang="pt-PT" sz="1000" noProof="0" dirty="0"/>
          </a:p>
          <a:p>
            <a:pPr marL="0" indent="0" algn="ctr">
              <a:buNone/>
            </a:pPr>
            <a:r>
              <a:rPr lang="pt-PT" sz="1000" b="1" noProof="0" dirty="0">
                <a:solidFill>
                  <a:srgbClr val="1F3864"/>
                </a:solidFill>
                <a:latin typeface="Poppins Medium" pitchFamily="34" charset="0"/>
                <a:ea typeface="Poppins Medium" pitchFamily="34" charset="-122"/>
                <a:cs typeface="Poppins Medium" pitchFamily="34" charset="-120"/>
              </a:rPr>
              <a:t>Financiadores</a:t>
            </a:r>
            <a:endParaRPr lang="pt-PT" sz="1000" noProof="0" dirty="0"/>
          </a:p>
        </p:txBody>
      </p:sp>
      <p:sp>
        <p:nvSpPr>
          <p:cNvPr id="102" name="Text 43"/>
          <p:cNvSpPr/>
          <p:nvPr/>
        </p:nvSpPr>
        <p:spPr>
          <a:xfrm>
            <a:off x="7668006" y="4255643"/>
            <a:ext cx="1207008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pt-PT" sz="900" noProof="0" dirty="0">
                <a:solidFill>
                  <a:srgbClr val="40404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Mantém e amplia a carteira de todos os parceiros de cada </a:t>
            </a:r>
            <a:r>
              <a:rPr lang="pt-PT" sz="900" noProof="0" dirty="0" err="1">
                <a:solidFill>
                  <a:srgbClr val="40404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sub-sector</a:t>
            </a:r>
            <a:r>
              <a:rPr lang="pt-PT" sz="900" noProof="0" dirty="0">
                <a:solidFill>
                  <a:srgbClr val="40404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 anterior</a:t>
            </a:r>
            <a:endParaRPr lang="pt-PT" sz="900" noProof="0" dirty="0"/>
          </a:p>
        </p:txBody>
      </p:sp>
      <p:sp>
        <p:nvSpPr>
          <p:cNvPr id="103" name="Shape 44"/>
          <p:cNvSpPr/>
          <p:nvPr/>
        </p:nvSpPr>
        <p:spPr>
          <a:xfrm>
            <a:off x="9021318" y="3747135"/>
            <a:ext cx="1353312" cy="1146048"/>
          </a:xfrm>
          <a:prstGeom prst="rect">
            <a:avLst/>
          </a:prstGeom>
          <a:solidFill>
            <a:srgbClr val="EFF6FB"/>
          </a:solidFill>
          <a:ln/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endParaRPr lang="pt-PT" noProof="0" dirty="0"/>
          </a:p>
        </p:txBody>
      </p:sp>
      <p:sp>
        <p:nvSpPr>
          <p:cNvPr id="104" name="Shape 45"/>
          <p:cNvSpPr/>
          <p:nvPr/>
        </p:nvSpPr>
        <p:spPr>
          <a:xfrm>
            <a:off x="8975598" y="3649599"/>
            <a:ext cx="1353312" cy="54864"/>
          </a:xfrm>
          <a:prstGeom prst="rect">
            <a:avLst/>
          </a:prstGeom>
          <a:solidFill>
            <a:srgbClr val="B6732D"/>
          </a:solidFill>
          <a:ln/>
        </p:spPr>
        <p:txBody>
          <a:bodyPr/>
          <a:lstStyle/>
          <a:p>
            <a:endParaRPr lang="pt-PT" noProof="0" dirty="0"/>
          </a:p>
        </p:txBody>
      </p:sp>
      <p:sp>
        <p:nvSpPr>
          <p:cNvPr id="105" name="Text 46"/>
          <p:cNvSpPr/>
          <p:nvPr/>
        </p:nvSpPr>
        <p:spPr>
          <a:xfrm>
            <a:off x="9021318" y="3747135"/>
            <a:ext cx="1207008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pt-PT" sz="1000" b="1" noProof="0" dirty="0">
                <a:solidFill>
                  <a:srgbClr val="1F3864"/>
                </a:solidFill>
                <a:latin typeface="Poppins Medium" pitchFamily="34" charset="0"/>
                <a:ea typeface="Poppins Medium" pitchFamily="34" charset="-122"/>
                <a:cs typeface="Poppins Medium" pitchFamily="34" charset="-120"/>
              </a:rPr>
              <a:t>Fontes de Água</a:t>
            </a:r>
            <a:endParaRPr lang="pt-PT" sz="1000" noProof="0" dirty="0"/>
          </a:p>
          <a:p>
            <a:pPr marL="0" indent="0" algn="ctr">
              <a:buNone/>
            </a:pPr>
            <a:r>
              <a:rPr lang="pt-PT" sz="1000" b="1" noProof="0" dirty="0">
                <a:solidFill>
                  <a:srgbClr val="1F3864"/>
                </a:solidFill>
                <a:latin typeface="Poppins Medium" pitchFamily="34" charset="0"/>
                <a:ea typeface="Poppins Medium" pitchFamily="34" charset="-122"/>
                <a:cs typeface="Poppins Medium" pitchFamily="34" charset="-120"/>
              </a:rPr>
              <a:t>Seguras</a:t>
            </a:r>
            <a:endParaRPr lang="pt-PT" sz="1000" noProof="0" dirty="0"/>
          </a:p>
        </p:txBody>
      </p:sp>
      <p:sp>
        <p:nvSpPr>
          <p:cNvPr id="106" name="Text 47"/>
          <p:cNvSpPr/>
          <p:nvPr/>
        </p:nvSpPr>
        <p:spPr>
          <a:xfrm>
            <a:off x="9094470" y="4268343"/>
            <a:ext cx="1207008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pt-PT" sz="900" noProof="0" dirty="0">
                <a:solidFill>
                  <a:srgbClr val="40404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Garantir fontes seguras e </a:t>
            </a:r>
            <a:r>
              <a:rPr lang="pt-PT" sz="900" noProof="0" dirty="0" err="1">
                <a:solidFill>
                  <a:srgbClr val="40404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protecção</a:t>
            </a:r>
            <a:r>
              <a:rPr lang="pt-PT" sz="900" noProof="0" dirty="0">
                <a:solidFill>
                  <a:srgbClr val="40404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 ambiental das fontes para todos os sistemas</a:t>
            </a:r>
            <a:endParaRPr lang="pt-PT" sz="900" noProof="0" dirty="0"/>
          </a:p>
        </p:txBody>
      </p:sp>
      <p:sp>
        <p:nvSpPr>
          <p:cNvPr id="107" name="Shape 48"/>
          <p:cNvSpPr/>
          <p:nvPr/>
        </p:nvSpPr>
        <p:spPr>
          <a:xfrm>
            <a:off x="6168390" y="4984623"/>
            <a:ext cx="4279392" cy="658368"/>
          </a:xfrm>
          <a:prstGeom prst="rect">
            <a:avLst/>
          </a:prstGeom>
          <a:solidFill>
            <a:srgbClr val="B6732D">
              <a:alpha val="15000"/>
            </a:srgbClr>
          </a:solidFill>
          <a:ln/>
        </p:spPr>
        <p:txBody>
          <a:bodyPr/>
          <a:lstStyle/>
          <a:p>
            <a:endParaRPr lang="pt-PT" noProof="0" dirty="0"/>
          </a:p>
        </p:txBody>
      </p:sp>
      <p:sp>
        <p:nvSpPr>
          <p:cNvPr id="108" name="Shape 49"/>
          <p:cNvSpPr/>
          <p:nvPr/>
        </p:nvSpPr>
        <p:spPr>
          <a:xfrm>
            <a:off x="6168390" y="4984623"/>
            <a:ext cx="54864" cy="658368"/>
          </a:xfrm>
          <a:prstGeom prst="rect">
            <a:avLst/>
          </a:prstGeom>
          <a:solidFill>
            <a:srgbClr val="B6732D"/>
          </a:solidFill>
          <a:ln/>
        </p:spPr>
        <p:txBody>
          <a:bodyPr/>
          <a:lstStyle/>
          <a:p>
            <a:endParaRPr lang="pt-PT" noProof="0" dirty="0"/>
          </a:p>
        </p:txBody>
      </p:sp>
      <p:sp>
        <p:nvSpPr>
          <p:cNvPr id="109" name="Text 50"/>
          <p:cNvSpPr/>
          <p:nvPr/>
        </p:nvSpPr>
        <p:spPr>
          <a:xfrm>
            <a:off x="6296406" y="5039487"/>
            <a:ext cx="4078224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pt-PT" sz="1000" b="1" i="1" noProof="0" dirty="0">
                <a:solidFill>
                  <a:srgbClr val="B6732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 desafio central da integração é tornar o FIPAAS multifacetado e excelente em cada área - capitalizando no conhecimento acumulado nas instituições predecessoras.</a:t>
            </a:r>
            <a:endParaRPr lang="pt-PT" sz="1000" noProof="0" dirty="0"/>
          </a:p>
        </p:txBody>
      </p:sp>
    </p:spTree>
    <p:extLst>
      <p:ext uri="{BB962C8B-B14F-4D97-AF65-F5344CB8AC3E}">
        <p14:creationId xmlns:p14="http://schemas.microsoft.com/office/powerpoint/2010/main" val="858542759"/>
      </p:ext>
    </p:extLst>
  </p:cSld>
  <p:clrMapOvr>
    <a:masterClrMapping/>
  </p:clrMapOvr>
  <p:transition spd="slow" advClick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>
            <a:extLst>
              <a:ext uri="{FF2B5EF4-FFF2-40B4-BE49-F238E27FC236}">
                <a16:creationId xmlns:a16="http://schemas.microsoft.com/office/drawing/2014/main" id="{CC76034C-D631-BD7D-C30D-26E708AB1D67}"/>
              </a:ext>
            </a:extLst>
          </p:cNvPr>
          <p:cNvSpPr txBox="1"/>
          <p:nvPr/>
        </p:nvSpPr>
        <p:spPr>
          <a:xfrm>
            <a:off x="11169876" y="6269678"/>
            <a:ext cx="3513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Z" sz="2000" dirty="0">
                <a:solidFill>
                  <a:srgbClr val="B6732D"/>
                </a:solidFill>
                <a:latin typeface="Poppins Medium" pitchFamily="2" charset="77"/>
                <a:cs typeface="Poppins Medium" pitchFamily="2" charset="77"/>
              </a:rPr>
              <a:t>4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4EAAE2C-BC44-321B-8AD1-11898E13866E}"/>
              </a:ext>
            </a:extLst>
          </p:cNvPr>
          <p:cNvSpPr txBox="1"/>
          <p:nvPr/>
        </p:nvSpPr>
        <p:spPr>
          <a:xfrm>
            <a:off x="1651261" y="428991"/>
            <a:ext cx="90717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latin typeface="Poppins" pitchFamily="2" charset="77"/>
                <a:cs typeface="Poppins" pitchFamily="2" charset="77"/>
              </a:rPr>
              <a:t>ESTRATÉGIA DE CAPITALIZAÇÃO DO FIPAAS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549BA342-1184-A54D-5B19-3353D1C184AC}"/>
              </a:ext>
            </a:extLst>
          </p:cNvPr>
          <p:cNvSpPr txBox="1"/>
          <p:nvPr/>
        </p:nvSpPr>
        <p:spPr>
          <a:xfrm>
            <a:off x="1651261" y="948037"/>
            <a:ext cx="8541100" cy="3754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1400" b="1" dirty="0">
                <a:solidFill>
                  <a:srgbClr val="002060"/>
                </a:solidFill>
                <a:latin typeface="Poppins Medium" pitchFamily="34" charset="0"/>
                <a:ea typeface="Poppins Medium" pitchFamily="34" charset="-122"/>
                <a:cs typeface="Poppins Medium" pitchFamily="34" charset="-120"/>
              </a:rPr>
              <a:t>Três Pilares Complementares</a:t>
            </a:r>
            <a:endParaRPr lang="en-US" sz="1400" dirty="0">
              <a:solidFill>
                <a:srgbClr val="002060"/>
              </a:solidFill>
              <a:latin typeface="Poppins" pitchFamily="2" charset="77"/>
              <a:cs typeface="Poppins" pitchFamily="2" charset="77"/>
            </a:endParaRPr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FA8602D8-8D7E-F541-7D50-C8D373088C02}"/>
              </a:ext>
            </a:extLst>
          </p:cNvPr>
          <p:cNvGrpSpPr/>
          <p:nvPr/>
        </p:nvGrpSpPr>
        <p:grpSpPr>
          <a:xfrm>
            <a:off x="1861018" y="1857079"/>
            <a:ext cx="2834640" cy="3401568"/>
            <a:chOff x="1881485" y="1722755"/>
            <a:chExt cx="2834640" cy="3401568"/>
          </a:xfrm>
        </p:grpSpPr>
        <p:sp>
          <p:nvSpPr>
            <p:cNvPr id="51" name="Shape 7"/>
            <p:cNvSpPr/>
            <p:nvPr/>
          </p:nvSpPr>
          <p:spPr>
            <a:xfrm>
              <a:off x="3024485" y="1722755"/>
              <a:ext cx="548640" cy="548640"/>
            </a:xfrm>
            <a:prstGeom prst="ellipse">
              <a:avLst/>
            </a:prstGeom>
            <a:solidFill>
              <a:srgbClr val="C00000"/>
            </a:solidFill>
            <a:ln/>
          </p:spPr>
          <p:txBody>
            <a:bodyPr/>
            <a:lstStyle/>
            <a:p>
              <a:endParaRPr lang="pt-PT"/>
            </a:p>
          </p:txBody>
        </p:sp>
        <p:sp>
          <p:nvSpPr>
            <p:cNvPr id="52" name="Text 8"/>
            <p:cNvSpPr/>
            <p:nvPr/>
          </p:nvSpPr>
          <p:spPr>
            <a:xfrm>
              <a:off x="3024485" y="1731899"/>
              <a:ext cx="548640" cy="54864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1800" b="1" dirty="0">
                  <a:solidFill>
                    <a:srgbClr val="FFFFFF"/>
                  </a:solidFill>
                  <a:latin typeface="Poppins Medium" pitchFamily="34" charset="0"/>
                  <a:ea typeface="Poppins Medium" pitchFamily="34" charset="-122"/>
                  <a:cs typeface="Poppins Medium" pitchFamily="34" charset="-120"/>
                </a:rPr>
                <a:t>1</a:t>
              </a:r>
              <a:endParaRPr lang="en-US" sz="1800" dirty="0"/>
            </a:p>
          </p:txBody>
        </p:sp>
        <p:sp>
          <p:nvSpPr>
            <p:cNvPr id="53" name="Shape 9"/>
            <p:cNvSpPr/>
            <p:nvPr/>
          </p:nvSpPr>
          <p:spPr>
            <a:xfrm>
              <a:off x="1881485" y="2381123"/>
              <a:ext cx="2834640" cy="2743200"/>
            </a:xfrm>
            <a:prstGeom prst="rect">
              <a:avLst/>
            </a:prstGeom>
            <a:solidFill>
              <a:srgbClr val="FEF0EE"/>
            </a:solidFill>
            <a:ln/>
            <a:effectLst>
              <a:outerShdw blurRad="76200" dist="25400" dir="8100000" algn="bl" rotWithShape="0">
                <a:srgbClr val="000000">
                  <a:alpha val="15000"/>
                </a:srgbClr>
              </a:outerShdw>
            </a:effectLst>
          </p:spPr>
          <p:txBody>
            <a:bodyPr/>
            <a:lstStyle/>
            <a:p>
              <a:endParaRPr lang="pt-PT"/>
            </a:p>
          </p:txBody>
        </p:sp>
        <p:sp>
          <p:nvSpPr>
            <p:cNvPr id="54" name="Shape 10"/>
            <p:cNvSpPr/>
            <p:nvPr/>
          </p:nvSpPr>
          <p:spPr>
            <a:xfrm>
              <a:off x="1881485" y="2259329"/>
              <a:ext cx="2834640" cy="633858"/>
            </a:xfrm>
            <a:prstGeom prst="rect">
              <a:avLst/>
            </a:prstGeom>
            <a:solidFill>
              <a:srgbClr val="C00000"/>
            </a:solidFill>
            <a:ln/>
          </p:spPr>
          <p:txBody>
            <a:bodyPr/>
            <a:lstStyle/>
            <a:p>
              <a:endParaRPr lang="pt-PT"/>
            </a:p>
          </p:txBody>
        </p:sp>
        <p:sp>
          <p:nvSpPr>
            <p:cNvPr id="55" name="Text 11"/>
            <p:cNvSpPr/>
            <p:nvPr/>
          </p:nvSpPr>
          <p:spPr>
            <a:xfrm>
              <a:off x="1972925" y="2417699"/>
              <a:ext cx="2651760" cy="27432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sz="1150" b="1" dirty="0">
                  <a:solidFill>
                    <a:srgbClr val="FFFFFF"/>
                  </a:solidFill>
                  <a:latin typeface="Poppins Medium" pitchFamily="34" charset="0"/>
                  <a:ea typeface="Poppins Medium" pitchFamily="34" charset="-122"/>
                  <a:cs typeface="Poppins Medium" pitchFamily="34" charset="-120"/>
                </a:rPr>
                <a:t>Financiamento Público</a:t>
              </a:r>
              <a:endParaRPr lang="en-US" sz="1150" dirty="0"/>
            </a:p>
            <a:p>
              <a:pPr marL="0" indent="0">
                <a:buNone/>
              </a:pPr>
              <a:r>
                <a:rPr lang="en-US" sz="1150" b="1" dirty="0">
                  <a:solidFill>
                    <a:srgbClr val="FFFFFF"/>
                  </a:solidFill>
                  <a:latin typeface="Poppins Medium" pitchFamily="34" charset="0"/>
                  <a:ea typeface="Poppins Medium" pitchFamily="34" charset="-122"/>
                  <a:cs typeface="Poppins Medium" pitchFamily="34" charset="-120"/>
                </a:rPr>
                <a:t>e Concessional</a:t>
              </a:r>
              <a:endParaRPr lang="en-US" sz="1150" dirty="0"/>
            </a:p>
          </p:txBody>
        </p:sp>
        <p:sp>
          <p:nvSpPr>
            <p:cNvPr id="56" name="Text 12"/>
            <p:cNvSpPr/>
            <p:nvPr/>
          </p:nvSpPr>
          <p:spPr>
            <a:xfrm>
              <a:off x="1972925" y="2710307"/>
              <a:ext cx="2651760" cy="164592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sz="900" i="1" dirty="0">
                  <a:solidFill>
                    <a:srgbClr val="FFFFFF"/>
                  </a:solidFill>
                  <a:latin typeface="Poppins" pitchFamily="34" charset="0"/>
                  <a:ea typeface="Poppins" pitchFamily="34" charset="-122"/>
                  <a:cs typeface="Poppins" pitchFamily="34" charset="-120"/>
                </a:rPr>
                <a:t>Rural · Saneamento · Fontes Seguras</a:t>
              </a:r>
              <a:endParaRPr lang="en-US" sz="900" dirty="0"/>
            </a:p>
          </p:txBody>
        </p:sp>
        <p:sp>
          <p:nvSpPr>
            <p:cNvPr id="57" name="Text 13"/>
            <p:cNvSpPr/>
            <p:nvPr/>
          </p:nvSpPr>
          <p:spPr>
            <a:xfrm>
              <a:off x="1991213" y="2929763"/>
              <a:ext cx="2642616" cy="2157984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342900" indent="-342900">
                <a:spcBef>
                  <a:spcPts val="600"/>
                </a:spcBef>
                <a:buSzPct val="100000"/>
                <a:buChar char="•"/>
              </a:pPr>
              <a:r>
                <a:rPr lang="en-US" sz="1000" dirty="0">
                  <a:solidFill>
                    <a:srgbClr val="404040"/>
                  </a:solidFill>
                  <a:latin typeface="Poppins" pitchFamily="34" charset="0"/>
                  <a:ea typeface="Poppins" pitchFamily="34" charset="-122"/>
                  <a:cs typeface="Poppins" pitchFamily="34" charset="-120"/>
                </a:rPr>
                <a:t>OE: meta de duplicar alocação sectorial</a:t>
              </a:r>
              <a:endParaRPr lang="en-US" sz="1000" dirty="0"/>
            </a:p>
            <a:p>
              <a:pPr marL="342900" indent="-342900">
                <a:spcBef>
                  <a:spcPts val="600"/>
                </a:spcBef>
                <a:buSzPct val="100000"/>
                <a:buChar char="•"/>
              </a:pPr>
              <a:r>
                <a:rPr lang="en-US" sz="1000" dirty="0">
                  <a:solidFill>
                    <a:srgbClr val="404040"/>
                  </a:solidFill>
                  <a:latin typeface="Poppins" pitchFamily="34" charset="0"/>
                  <a:ea typeface="Poppins" pitchFamily="34" charset="-122"/>
                  <a:cs typeface="Poppins" pitchFamily="34" charset="-120"/>
                </a:rPr>
                <a:t>Doações ODA: INDISPENSÁVEIS no rural - sem economia de escala</a:t>
              </a:r>
              <a:endParaRPr lang="en-US" sz="1000" dirty="0"/>
            </a:p>
            <a:p>
              <a:pPr marL="342900" indent="-342900">
                <a:spcBef>
                  <a:spcPts val="600"/>
                </a:spcBef>
                <a:buSzPct val="100000"/>
                <a:buChar char="•"/>
              </a:pPr>
              <a:r>
                <a:rPr lang="en-US" sz="1000" dirty="0">
                  <a:solidFill>
                    <a:srgbClr val="404040"/>
                  </a:solidFill>
                  <a:latin typeface="Poppins" pitchFamily="34" charset="0"/>
                  <a:ea typeface="Poppins" pitchFamily="34" charset="-122"/>
                  <a:cs typeface="Poppins" pitchFamily="34" charset="-120"/>
                </a:rPr>
                <a:t>Crédito concessional: BM (~250M USD), BAD, bilaterais</a:t>
              </a:r>
              <a:endParaRPr lang="en-US" sz="1000" dirty="0"/>
            </a:p>
            <a:p>
              <a:pPr marL="342900" indent="-342900">
                <a:spcBef>
                  <a:spcPts val="600"/>
                </a:spcBef>
                <a:buSzPct val="100000"/>
                <a:buChar char="•"/>
              </a:pPr>
              <a:r>
                <a:rPr lang="en-US" sz="1000" dirty="0">
                  <a:solidFill>
                    <a:srgbClr val="404040"/>
                  </a:solidFill>
                  <a:latin typeface="Poppins" pitchFamily="34" charset="0"/>
                  <a:ea typeface="Poppins" pitchFamily="34" charset="-122"/>
                  <a:cs typeface="Poppins" pitchFamily="34" charset="-120"/>
                </a:rPr>
                <a:t>Fundos Climáticos (GCF, GEF, AF): resiliência hídrica e armazenamento</a:t>
              </a:r>
              <a:endParaRPr lang="en-US" sz="1000" dirty="0"/>
            </a:p>
            <a:p>
              <a:pPr marL="342900" indent="-342900">
                <a:spcBef>
                  <a:spcPts val="600"/>
                </a:spcBef>
                <a:buSzPct val="100000"/>
                <a:buChar char="•"/>
              </a:pPr>
              <a:r>
                <a:rPr lang="en-US" sz="1000" dirty="0">
                  <a:solidFill>
                    <a:srgbClr val="404040"/>
                  </a:solidFill>
                  <a:latin typeface="Poppins" pitchFamily="34" charset="0"/>
                  <a:ea typeface="Poppins" pitchFamily="34" charset="-122"/>
                  <a:cs typeface="Poppins" pitchFamily="34" charset="-120"/>
                </a:rPr>
                <a:t>FIPAAS: gestor fiduciário centralizado de toda a carteira</a:t>
              </a:r>
              <a:endParaRPr lang="en-US" sz="1000" dirty="0"/>
            </a:p>
          </p:txBody>
        </p:sp>
      </p:grpSp>
      <p:grpSp>
        <p:nvGrpSpPr>
          <p:cNvPr id="3" name="Agrupar 2">
            <a:extLst>
              <a:ext uri="{FF2B5EF4-FFF2-40B4-BE49-F238E27FC236}">
                <a16:creationId xmlns:a16="http://schemas.microsoft.com/office/drawing/2014/main" id="{E507F6D2-7C87-957A-DE16-B9986997538F}"/>
              </a:ext>
            </a:extLst>
          </p:cNvPr>
          <p:cNvGrpSpPr/>
          <p:nvPr/>
        </p:nvGrpSpPr>
        <p:grpSpPr>
          <a:xfrm>
            <a:off x="4820191" y="2186263"/>
            <a:ext cx="2843784" cy="3401568"/>
            <a:chOff x="4825853" y="1975676"/>
            <a:chExt cx="2843784" cy="3401568"/>
          </a:xfrm>
        </p:grpSpPr>
        <p:sp>
          <p:nvSpPr>
            <p:cNvPr id="58" name="Shape 14"/>
            <p:cNvSpPr/>
            <p:nvPr/>
          </p:nvSpPr>
          <p:spPr>
            <a:xfrm>
              <a:off x="5977997" y="1975676"/>
              <a:ext cx="548640" cy="548640"/>
            </a:xfrm>
            <a:prstGeom prst="ellipse">
              <a:avLst/>
            </a:prstGeom>
            <a:solidFill>
              <a:srgbClr val="B6732D"/>
            </a:solidFill>
            <a:ln/>
          </p:spPr>
          <p:txBody>
            <a:bodyPr/>
            <a:lstStyle/>
            <a:p>
              <a:endParaRPr lang="pt-PT"/>
            </a:p>
          </p:txBody>
        </p:sp>
        <p:sp>
          <p:nvSpPr>
            <p:cNvPr id="59" name="Text 15"/>
            <p:cNvSpPr/>
            <p:nvPr/>
          </p:nvSpPr>
          <p:spPr>
            <a:xfrm>
              <a:off x="5977997" y="1993964"/>
              <a:ext cx="548640" cy="54864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1800" b="1" dirty="0">
                  <a:solidFill>
                    <a:srgbClr val="FFFFFF"/>
                  </a:solidFill>
                  <a:latin typeface="Poppins Medium" pitchFamily="34" charset="0"/>
                  <a:ea typeface="Poppins Medium" pitchFamily="34" charset="-122"/>
                  <a:cs typeface="Poppins Medium" pitchFamily="34" charset="-120"/>
                </a:rPr>
                <a:t>2</a:t>
              </a:r>
              <a:endParaRPr lang="en-US" sz="1800" dirty="0"/>
            </a:p>
          </p:txBody>
        </p:sp>
        <p:sp>
          <p:nvSpPr>
            <p:cNvPr id="60" name="Shape 16"/>
            <p:cNvSpPr/>
            <p:nvPr/>
          </p:nvSpPr>
          <p:spPr>
            <a:xfrm>
              <a:off x="4834997" y="2634044"/>
              <a:ext cx="2834640" cy="2743200"/>
            </a:xfrm>
            <a:prstGeom prst="rect">
              <a:avLst/>
            </a:prstGeom>
            <a:solidFill>
              <a:srgbClr val="FEF9EE"/>
            </a:solidFill>
            <a:ln/>
            <a:effectLst>
              <a:outerShdw blurRad="76200" dist="25400" dir="8100000" algn="bl" rotWithShape="0">
                <a:srgbClr val="000000">
                  <a:alpha val="15000"/>
                </a:srgbClr>
              </a:outerShdw>
            </a:effectLst>
          </p:spPr>
          <p:txBody>
            <a:bodyPr/>
            <a:lstStyle/>
            <a:p>
              <a:endParaRPr lang="pt-PT"/>
            </a:p>
          </p:txBody>
        </p:sp>
        <p:sp>
          <p:nvSpPr>
            <p:cNvPr id="61" name="Shape 17"/>
            <p:cNvSpPr/>
            <p:nvPr/>
          </p:nvSpPr>
          <p:spPr>
            <a:xfrm>
              <a:off x="4834997" y="2512250"/>
              <a:ext cx="2834640" cy="633858"/>
            </a:xfrm>
            <a:prstGeom prst="rect">
              <a:avLst/>
            </a:prstGeom>
            <a:solidFill>
              <a:srgbClr val="B6732D"/>
            </a:solidFill>
            <a:ln/>
          </p:spPr>
          <p:txBody>
            <a:bodyPr/>
            <a:lstStyle/>
            <a:p>
              <a:endParaRPr lang="pt-PT"/>
            </a:p>
          </p:txBody>
        </p:sp>
        <p:sp>
          <p:nvSpPr>
            <p:cNvPr id="62" name="Text 18"/>
            <p:cNvSpPr/>
            <p:nvPr/>
          </p:nvSpPr>
          <p:spPr>
            <a:xfrm>
              <a:off x="4917293" y="2584336"/>
              <a:ext cx="2752344" cy="45720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pt-PT" sz="1150" b="1" noProof="0" dirty="0">
                  <a:solidFill>
                    <a:srgbClr val="FFFFFF"/>
                  </a:solidFill>
                  <a:latin typeface="Poppins Medium" pitchFamily="34" charset="0"/>
                  <a:ea typeface="Poppins Medium" pitchFamily="34" charset="-122"/>
                  <a:cs typeface="Poppins Medium" pitchFamily="34" charset="-120"/>
                </a:rPr>
                <a:t>Financiamento Misto (</a:t>
              </a:r>
              <a:r>
                <a:rPr lang="pt-PT" sz="1150" b="1" i="1" noProof="0" dirty="0" err="1">
                  <a:solidFill>
                    <a:srgbClr val="FFFFFF"/>
                  </a:solidFill>
                  <a:latin typeface="Poppins Medium" pitchFamily="34" charset="0"/>
                  <a:ea typeface="Poppins Medium" pitchFamily="34" charset="-122"/>
                  <a:cs typeface="Poppins Medium" pitchFamily="34" charset="-120"/>
                </a:rPr>
                <a:t>Blended</a:t>
              </a:r>
              <a:r>
                <a:rPr lang="pt-PT" sz="1150" b="1" i="1" noProof="0" dirty="0">
                  <a:solidFill>
                    <a:srgbClr val="FFFFFF"/>
                  </a:solidFill>
                  <a:latin typeface="Poppins Medium" pitchFamily="34" charset="0"/>
                  <a:ea typeface="Poppins Medium" pitchFamily="34" charset="-122"/>
                  <a:cs typeface="Poppins Medium" pitchFamily="34" charset="-120"/>
                </a:rPr>
                <a:t> </a:t>
              </a:r>
              <a:r>
                <a:rPr lang="pt-PT" sz="1150" b="1" i="1" noProof="0" dirty="0" err="1">
                  <a:solidFill>
                    <a:srgbClr val="FFFFFF"/>
                  </a:solidFill>
                  <a:latin typeface="Poppins Medium" pitchFamily="34" charset="0"/>
                  <a:ea typeface="Poppins Medium" pitchFamily="34" charset="-122"/>
                  <a:cs typeface="Poppins Medium" pitchFamily="34" charset="-120"/>
                </a:rPr>
                <a:t>Finance</a:t>
              </a:r>
              <a:r>
                <a:rPr lang="pt-PT" sz="1150" b="1" noProof="0" dirty="0">
                  <a:solidFill>
                    <a:srgbClr val="FFFFFF"/>
                  </a:solidFill>
                  <a:latin typeface="Poppins Medium" pitchFamily="34" charset="0"/>
                  <a:ea typeface="Poppins Medium" pitchFamily="34" charset="-122"/>
                  <a:cs typeface="Poppins Medium" pitchFamily="34" charset="-120"/>
                </a:rPr>
                <a:t>) e Sector Privado</a:t>
              </a:r>
              <a:endParaRPr lang="pt-PT" sz="1150" noProof="0" dirty="0"/>
            </a:p>
          </p:txBody>
        </p:sp>
        <p:sp>
          <p:nvSpPr>
            <p:cNvPr id="110" name="Text 19"/>
            <p:cNvSpPr/>
            <p:nvPr/>
          </p:nvSpPr>
          <p:spPr>
            <a:xfrm>
              <a:off x="4926437" y="2963228"/>
              <a:ext cx="2651760" cy="164592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sz="900" i="1" dirty="0">
                  <a:solidFill>
                    <a:srgbClr val="FFFFFF"/>
                  </a:solidFill>
                  <a:latin typeface="Poppins" pitchFamily="34" charset="0"/>
                  <a:ea typeface="Poppins" pitchFamily="34" charset="-122"/>
                  <a:cs typeface="Poppins" pitchFamily="34" charset="-120"/>
                </a:rPr>
                <a:t>Vilas · Sistemas Secundários · Urbano</a:t>
              </a:r>
              <a:endParaRPr lang="en-US" sz="900" dirty="0"/>
            </a:p>
          </p:txBody>
        </p:sp>
        <p:sp>
          <p:nvSpPr>
            <p:cNvPr id="111" name="Text 20"/>
            <p:cNvSpPr/>
            <p:nvPr/>
          </p:nvSpPr>
          <p:spPr>
            <a:xfrm>
              <a:off x="4825853" y="3182684"/>
              <a:ext cx="2843784" cy="2157984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342900" indent="-342900">
                <a:spcBef>
                  <a:spcPts val="600"/>
                </a:spcBef>
                <a:buSzPct val="100000"/>
                <a:buChar char="•"/>
              </a:pPr>
              <a:r>
                <a:rPr lang="en-US" sz="1000" dirty="0">
                  <a:solidFill>
                    <a:srgbClr val="404040"/>
                  </a:solidFill>
                  <a:latin typeface="Poppins" pitchFamily="34" charset="0"/>
                  <a:ea typeface="Poppins" pitchFamily="34" charset="-122"/>
                  <a:cs typeface="Poppins" pitchFamily="34" charset="-120"/>
                </a:rPr>
                <a:t>Blended Finance: ODA reduz risco → atrai capital privado (alavancagem 3-5x)</a:t>
              </a:r>
              <a:endParaRPr lang="en-US" sz="1000" dirty="0"/>
            </a:p>
            <a:p>
              <a:pPr marL="342900" indent="-342900">
                <a:spcBef>
                  <a:spcPts val="600"/>
                </a:spcBef>
                <a:buSzPct val="100000"/>
                <a:buChar char="•"/>
              </a:pPr>
              <a:r>
                <a:rPr lang="en-US" sz="1000" dirty="0">
                  <a:solidFill>
                    <a:srgbClr val="404040"/>
                  </a:solidFill>
                  <a:latin typeface="Poppins" pitchFamily="34" charset="0"/>
                  <a:ea typeface="Poppins" pitchFamily="34" charset="-122"/>
                  <a:cs typeface="Poppins" pitchFamily="34" charset="-120"/>
                </a:rPr>
                <a:t>PPPs — Concessões e BOT para sistemas urbanos com escala</a:t>
              </a:r>
              <a:endParaRPr lang="en-US" sz="1000" dirty="0"/>
            </a:p>
            <a:p>
              <a:pPr marL="342900" indent="-342900">
                <a:spcBef>
                  <a:spcPts val="600"/>
                </a:spcBef>
                <a:buSzPct val="100000"/>
                <a:buChar char="•"/>
              </a:pPr>
              <a:r>
                <a:rPr lang="en-US" sz="1000" dirty="0">
                  <a:solidFill>
                    <a:srgbClr val="404040"/>
                  </a:solidFill>
                  <a:latin typeface="Poppins" pitchFamily="34" charset="0"/>
                  <a:ea typeface="Poppins" pitchFamily="34" charset="-122"/>
                  <a:cs typeface="Poppins" pitchFamily="34" charset="-120"/>
                </a:rPr>
                <a:t>Project Finance estruturado: receita tarifária como colateral</a:t>
              </a:r>
              <a:endParaRPr lang="en-US" sz="1000" dirty="0"/>
            </a:p>
            <a:p>
              <a:pPr marL="342900" indent="-342900">
                <a:spcBef>
                  <a:spcPts val="600"/>
                </a:spcBef>
                <a:buSzPct val="100000"/>
                <a:buChar char="•"/>
              </a:pPr>
              <a:r>
                <a:rPr lang="en-US" sz="1000" dirty="0">
                  <a:solidFill>
                    <a:srgbClr val="404040"/>
                  </a:solidFill>
                  <a:latin typeface="Poppins" pitchFamily="34" charset="0"/>
                  <a:ea typeface="Poppins" pitchFamily="34" charset="-122"/>
                  <a:cs typeface="Poppins" pitchFamily="34" charset="-120"/>
                </a:rPr>
                <a:t>Financiamento Comercial (DFIs, bancos): FIPAAS como garante / co-financiador</a:t>
              </a:r>
              <a:endParaRPr lang="en-US" sz="1000" dirty="0"/>
            </a:p>
            <a:p>
              <a:pPr marL="342900" indent="-342900">
                <a:spcBef>
                  <a:spcPts val="600"/>
                </a:spcBef>
                <a:buSzPct val="100000"/>
                <a:buChar char="•"/>
              </a:pPr>
              <a:r>
                <a:rPr lang="en-US" sz="1000" dirty="0">
                  <a:solidFill>
                    <a:srgbClr val="404040"/>
                  </a:solidFill>
                  <a:latin typeface="Poppins" pitchFamily="34" charset="0"/>
                  <a:ea typeface="Poppins" pitchFamily="34" charset="-122"/>
                  <a:cs typeface="Poppins" pitchFamily="34" charset="-120"/>
                </a:rPr>
                <a:t>Instrumentos de mitigação de risco (MIGA, IDA Guarantees)</a:t>
              </a:r>
              <a:endParaRPr lang="en-US" sz="1000" dirty="0"/>
            </a:p>
          </p:txBody>
        </p:sp>
      </p:grpSp>
      <p:grpSp>
        <p:nvGrpSpPr>
          <p:cNvPr id="4" name="Agrupar 3">
            <a:extLst>
              <a:ext uri="{FF2B5EF4-FFF2-40B4-BE49-F238E27FC236}">
                <a16:creationId xmlns:a16="http://schemas.microsoft.com/office/drawing/2014/main" id="{D3DB3082-1D73-0BDF-250E-83A09EA18F2C}"/>
              </a:ext>
            </a:extLst>
          </p:cNvPr>
          <p:cNvGrpSpPr/>
          <p:nvPr/>
        </p:nvGrpSpPr>
        <p:grpSpPr>
          <a:xfrm>
            <a:off x="7788509" y="2665761"/>
            <a:ext cx="2834640" cy="3392424"/>
            <a:chOff x="7788509" y="2665761"/>
            <a:chExt cx="2834640" cy="3392424"/>
          </a:xfrm>
        </p:grpSpPr>
        <p:sp>
          <p:nvSpPr>
            <p:cNvPr id="112" name="Shape 21"/>
            <p:cNvSpPr/>
            <p:nvPr/>
          </p:nvSpPr>
          <p:spPr>
            <a:xfrm>
              <a:off x="8931509" y="2668872"/>
              <a:ext cx="548640" cy="548640"/>
            </a:xfrm>
            <a:prstGeom prst="ellipse">
              <a:avLst/>
            </a:prstGeom>
            <a:solidFill>
              <a:srgbClr val="2EA8D4"/>
            </a:solidFill>
            <a:ln/>
          </p:spPr>
          <p:txBody>
            <a:bodyPr/>
            <a:lstStyle/>
            <a:p>
              <a:endParaRPr lang="pt-PT"/>
            </a:p>
          </p:txBody>
        </p:sp>
        <p:sp>
          <p:nvSpPr>
            <p:cNvPr id="113" name="Text 22"/>
            <p:cNvSpPr/>
            <p:nvPr/>
          </p:nvSpPr>
          <p:spPr>
            <a:xfrm>
              <a:off x="8931509" y="2665761"/>
              <a:ext cx="548640" cy="54864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1800" b="1" dirty="0">
                  <a:solidFill>
                    <a:srgbClr val="FFFFFF"/>
                  </a:solidFill>
                  <a:latin typeface="Poppins Medium" pitchFamily="34" charset="0"/>
                  <a:ea typeface="Poppins Medium" pitchFamily="34" charset="-122"/>
                  <a:cs typeface="Poppins Medium" pitchFamily="34" charset="-120"/>
                </a:rPr>
                <a:t>3</a:t>
              </a:r>
              <a:endParaRPr lang="en-US" sz="1800" dirty="0"/>
            </a:p>
          </p:txBody>
        </p:sp>
        <p:sp>
          <p:nvSpPr>
            <p:cNvPr id="114" name="Shape 23"/>
            <p:cNvSpPr/>
            <p:nvPr/>
          </p:nvSpPr>
          <p:spPr>
            <a:xfrm>
              <a:off x="7788509" y="3314985"/>
              <a:ext cx="2834640" cy="2743200"/>
            </a:xfrm>
            <a:prstGeom prst="rect">
              <a:avLst/>
            </a:prstGeom>
            <a:solidFill>
              <a:srgbClr val="EFF6FB"/>
            </a:solidFill>
            <a:ln/>
            <a:effectLst>
              <a:outerShdw blurRad="76200" dist="25400" dir="8100000" algn="bl" rotWithShape="0">
                <a:srgbClr val="000000">
                  <a:alpha val="15000"/>
                </a:srgbClr>
              </a:outerShdw>
            </a:effectLst>
          </p:spPr>
          <p:txBody>
            <a:bodyPr/>
            <a:lstStyle/>
            <a:p>
              <a:endParaRPr lang="pt-PT"/>
            </a:p>
          </p:txBody>
        </p:sp>
        <p:sp>
          <p:nvSpPr>
            <p:cNvPr id="115" name="Shape 24"/>
            <p:cNvSpPr/>
            <p:nvPr/>
          </p:nvSpPr>
          <p:spPr>
            <a:xfrm>
              <a:off x="7788509" y="3193191"/>
              <a:ext cx="2834640" cy="633858"/>
            </a:xfrm>
            <a:prstGeom prst="rect">
              <a:avLst/>
            </a:prstGeom>
            <a:solidFill>
              <a:srgbClr val="2EA8D4"/>
            </a:solidFill>
            <a:ln/>
          </p:spPr>
          <p:txBody>
            <a:bodyPr/>
            <a:lstStyle/>
            <a:p>
              <a:endParaRPr lang="pt-PT"/>
            </a:p>
          </p:txBody>
        </p:sp>
        <p:sp>
          <p:nvSpPr>
            <p:cNvPr id="116" name="Text 25"/>
            <p:cNvSpPr/>
            <p:nvPr/>
          </p:nvSpPr>
          <p:spPr>
            <a:xfrm>
              <a:off x="7879949" y="3351561"/>
              <a:ext cx="2651760" cy="27432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sz="1150" b="1" dirty="0">
                  <a:solidFill>
                    <a:srgbClr val="FFFFFF"/>
                  </a:solidFill>
                  <a:latin typeface="Poppins Medium" pitchFamily="34" charset="0"/>
                  <a:ea typeface="Poppins Medium" pitchFamily="34" charset="-122"/>
                  <a:cs typeface="Poppins Medium" pitchFamily="34" charset="-120"/>
                </a:rPr>
                <a:t>Instrumentos Inovadores</a:t>
              </a:r>
              <a:endParaRPr lang="en-US" sz="1150" dirty="0"/>
            </a:p>
            <a:p>
              <a:pPr marL="0" indent="0">
                <a:buNone/>
              </a:pPr>
              <a:r>
                <a:rPr lang="en-US" sz="1150" b="1" dirty="0">
                  <a:solidFill>
                    <a:srgbClr val="FFFFFF"/>
                  </a:solidFill>
                  <a:latin typeface="Poppins Medium" pitchFamily="34" charset="0"/>
                  <a:ea typeface="Poppins Medium" pitchFamily="34" charset="-122"/>
                  <a:cs typeface="Poppins Medium" pitchFamily="34" charset="-120"/>
                </a:rPr>
                <a:t>e Baseados em Resultados</a:t>
              </a:r>
              <a:endParaRPr lang="en-US" sz="1150" dirty="0"/>
            </a:p>
          </p:txBody>
        </p:sp>
        <p:sp>
          <p:nvSpPr>
            <p:cNvPr id="117" name="Text 26"/>
            <p:cNvSpPr/>
            <p:nvPr/>
          </p:nvSpPr>
          <p:spPr>
            <a:xfrm>
              <a:off x="7879949" y="3644169"/>
              <a:ext cx="2651760" cy="164592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sz="900" i="1" dirty="0">
                  <a:solidFill>
                    <a:srgbClr val="FFFFFF"/>
                  </a:solidFill>
                  <a:latin typeface="Poppins" pitchFamily="34" charset="0"/>
                  <a:ea typeface="Poppins" pitchFamily="34" charset="-122"/>
                  <a:cs typeface="Poppins" pitchFamily="34" charset="-120"/>
                </a:rPr>
                <a:t>Todo o sector</a:t>
              </a:r>
              <a:endParaRPr lang="en-US" sz="900" dirty="0"/>
            </a:p>
          </p:txBody>
        </p:sp>
        <p:sp>
          <p:nvSpPr>
            <p:cNvPr id="118" name="Text 27"/>
            <p:cNvSpPr/>
            <p:nvPr/>
          </p:nvSpPr>
          <p:spPr>
            <a:xfrm>
              <a:off x="7788509" y="3863625"/>
              <a:ext cx="2834640" cy="2157984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342900" indent="-342900">
                <a:spcBef>
                  <a:spcPts val="600"/>
                </a:spcBef>
                <a:buSzPct val="100000"/>
                <a:buChar char="•"/>
              </a:pPr>
              <a:r>
                <a:rPr lang="en-US" sz="1000" dirty="0">
                  <a:solidFill>
                    <a:srgbClr val="404040"/>
                  </a:solidFill>
                  <a:latin typeface="Poppins" pitchFamily="34" charset="0"/>
                  <a:ea typeface="Poppins" pitchFamily="34" charset="-122"/>
                  <a:cs typeface="Poppins" pitchFamily="34" charset="-120"/>
                </a:rPr>
                <a:t>Output-Based Aid (OBA): pagamento por ligações verificadas</a:t>
              </a:r>
              <a:endParaRPr lang="en-US" sz="1000" dirty="0"/>
            </a:p>
            <a:p>
              <a:pPr marL="342900" indent="-342900">
                <a:spcBef>
                  <a:spcPts val="600"/>
                </a:spcBef>
                <a:buSzPct val="100000"/>
                <a:buChar char="•"/>
              </a:pPr>
              <a:r>
                <a:rPr lang="pt-PT" sz="1000" noProof="0" dirty="0">
                  <a:solidFill>
                    <a:srgbClr val="404040"/>
                  </a:solidFill>
                  <a:latin typeface="Poppins" pitchFamily="34" charset="0"/>
                  <a:ea typeface="Poppins" pitchFamily="34" charset="-122"/>
                  <a:cs typeface="Poppins" pitchFamily="34" charset="-120"/>
                </a:rPr>
                <a:t>Remuneração do FIPAAS indexada a resultados</a:t>
              </a:r>
              <a:endParaRPr lang="pt-PT" sz="1000" noProof="0" dirty="0"/>
            </a:p>
            <a:p>
              <a:pPr marL="342900" indent="-342900">
                <a:spcBef>
                  <a:spcPts val="600"/>
                </a:spcBef>
                <a:buSzPct val="100000"/>
                <a:buChar char="•"/>
              </a:pPr>
              <a:r>
                <a:rPr lang="en-US" sz="1000" dirty="0" err="1">
                  <a:solidFill>
                    <a:srgbClr val="404040"/>
                  </a:solidFill>
                  <a:latin typeface="Poppins" pitchFamily="34" charset="0"/>
                  <a:ea typeface="Poppins" pitchFamily="34" charset="-122"/>
                  <a:cs typeface="Poppins" pitchFamily="34" charset="-120"/>
                </a:rPr>
                <a:t>Monetização</a:t>
              </a:r>
              <a:r>
                <a:rPr lang="en-US" sz="1000" dirty="0">
                  <a:solidFill>
                    <a:srgbClr val="404040"/>
                  </a:solidFill>
                  <a:latin typeface="Poppins" pitchFamily="34" charset="0"/>
                  <a:ea typeface="Poppins" pitchFamily="34" charset="-122"/>
                  <a:cs typeface="Poppins" pitchFamily="34" charset="-120"/>
                </a:rPr>
                <a:t> de serviços de saneamento (mecanismo 2027+)</a:t>
              </a:r>
              <a:endParaRPr lang="en-US" sz="1000" dirty="0"/>
            </a:p>
            <a:p>
              <a:pPr marL="342900" indent="-342900">
                <a:spcBef>
                  <a:spcPts val="600"/>
                </a:spcBef>
                <a:buSzPct val="100000"/>
                <a:buChar char="•"/>
              </a:pPr>
              <a:r>
                <a:rPr lang="en-US" sz="1000" dirty="0">
                  <a:solidFill>
                    <a:srgbClr val="404040"/>
                  </a:solidFill>
                  <a:latin typeface="Poppins" pitchFamily="34" charset="0"/>
                  <a:ea typeface="Poppins" pitchFamily="34" charset="-122"/>
                  <a:cs typeface="Poppins" pitchFamily="34" charset="-120"/>
                </a:rPr>
                <a:t>Financiamento verde: activos hídricos e natureza como garantia</a:t>
              </a:r>
              <a:endParaRPr lang="en-US" sz="1000" dirty="0"/>
            </a:p>
            <a:p>
              <a:pPr marL="342900" indent="-342900">
                <a:spcBef>
                  <a:spcPts val="600"/>
                </a:spcBef>
                <a:buSzPct val="100000"/>
                <a:buChar char="•"/>
              </a:pPr>
              <a:r>
                <a:rPr lang="en-US" sz="1000" dirty="0">
                  <a:solidFill>
                    <a:srgbClr val="404040"/>
                  </a:solidFill>
                  <a:latin typeface="Poppins" pitchFamily="34" charset="0"/>
                  <a:ea typeface="Poppins" pitchFamily="34" charset="-122"/>
                  <a:cs typeface="Poppins" pitchFamily="34" charset="-120"/>
                </a:rPr>
                <a:t>Tarifa social para proteger pop. de baixo rendimento (água social)</a:t>
              </a:r>
              <a:endParaRPr lang="en-US" sz="1000" dirty="0"/>
            </a:p>
          </p:txBody>
        </p:sp>
      </p:grpSp>
      <p:sp>
        <p:nvSpPr>
          <p:cNvPr id="119" name="Text 6"/>
          <p:cNvSpPr/>
          <p:nvPr/>
        </p:nvSpPr>
        <p:spPr>
          <a:xfrm>
            <a:off x="1651261" y="1420997"/>
            <a:ext cx="859536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40404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 estratégia assenta na natureza diferenciada de cada área: o rural e o saneamento precisam de doações; as vilas precisam de blending; o urbano pode atrair privados. O FIPAAS gere os três em simultâneo.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3171543160"/>
      </p:ext>
    </p:extLst>
  </p:cSld>
  <p:clrMapOvr>
    <a:masterClrMapping/>
  </p:clrMapOvr>
  <p:transition spd="slow" advClick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>
            <a:extLst>
              <a:ext uri="{FF2B5EF4-FFF2-40B4-BE49-F238E27FC236}">
                <a16:creationId xmlns:a16="http://schemas.microsoft.com/office/drawing/2014/main" id="{CC76034C-D631-BD7D-C30D-26E708AB1D67}"/>
              </a:ext>
            </a:extLst>
          </p:cNvPr>
          <p:cNvSpPr txBox="1"/>
          <p:nvPr/>
        </p:nvSpPr>
        <p:spPr>
          <a:xfrm>
            <a:off x="11169876" y="6269678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B6732D"/>
                </a:solidFill>
                <a:latin typeface="Poppins Medium" pitchFamily="2" charset="77"/>
                <a:cs typeface="Poppins Medium" pitchFamily="2" charset="77"/>
              </a:rPr>
              <a:t>6</a:t>
            </a:r>
            <a:endParaRPr lang="en-MZ" sz="2000" dirty="0">
              <a:solidFill>
                <a:srgbClr val="B6732D"/>
              </a:solidFill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4EAAE2C-BC44-321B-8AD1-11898E13866E}"/>
              </a:ext>
            </a:extLst>
          </p:cNvPr>
          <p:cNvSpPr txBox="1"/>
          <p:nvPr/>
        </p:nvSpPr>
        <p:spPr>
          <a:xfrm>
            <a:off x="2023532" y="417349"/>
            <a:ext cx="88327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latin typeface="Poppins" pitchFamily="2" charset="77"/>
                <a:cs typeface="Poppins" pitchFamily="2" charset="77"/>
              </a:rPr>
              <a:t>NECESSIDADES DE INVESTIMENTO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549BA342-1184-A54D-5B19-3353D1C184AC}"/>
              </a:ext>
            </a:extLst>
          </p:cNvPr>
          <p:cNvSpPr txBox="1"/>
          <p:nvPr/>
        </p:nvSpPr>
        <p:spPr>
          <a:xfrm>
            <a:off x="2077456" y="1081108"/>
            <a:ext cx="8541100" cy="384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1400" b="1" dirty="0">
                <a:solidFill>
                  <a:srgbClr val="002060"/>
                </a:solidFill>
                <a:latin typeface="Poppins Medium" pitchFamily="34" charset="0"/>
                <a:ea typeface="Poppins Medium" pitchFamily="34" charset="-122"/>
                <a:cs typeface="Poppins Medium" pitchFamily="34" charset="-120"/>
              </a:rPr>
              <a:t>Metas </a:t>
            </a:r>
            <a:r>
              <a:rPr lang="pt-BR" sz="1400" b="1" dirty="0">
                <a:solidFill>
                  <a:srgbClr val="FF0000"/>
                </a:solidFill>
                <a:latin typeface="Poppins Medium" pitchFamily="34" charset="0"/>
                <a:ea typeface="Poppins Medium" pitchFamily="34" charset="-122"/>
                <a:cs typeface="Poppins Medium" pitchFamily="34" charset="-120"/>
              </a:rPr>
              <a:t>Intermédias</a:t>
            </a:r>
            <a:r>
              <a:rPr lang="pt-BR" sz="1400" b="1" dirty="0">
                <a:solidFill>
                  <a:srgbClr val="002060"/>
                </a:solidFill>
                <a:latin typeface="Poppins Medium" pitchFamily="34" charset="0"/>
                <a:ea typeface="Poppins Medium" pitchFamily="34" charset="-122"/>
                <a:cs typeface="Poppins Medium" pitchFamily="34" charset="-120"/>
              </a:rPr>
              <a:t> de Mobilização pelo FIPAAS</a:t>
            </a:r>
          </a:p>
        </p:txBody>
      </p:sp>
      <p:sp>
        <p:nvSpPr>
          <p:cNvPr id="43" name="Shape 5"/>
          <p:cNvSpPr/>
          <p:nvPr/>
        </p:nvSpPr>
        <p:spPr>
          <a:xfrm>
            <a:off x="2096684" y="1597134"/>
            <a:ext cx="8595360" cy="36576"/>
          </a:xfrm>
          <a:prstGeom prst="rect">
            <a:avLst/>
          </a:prstGeom>
          <a:solidFill>
            <a:srgbClr val="B6732D"/>
          </a:solidFill>
          <a:ln/>
        </p:spPr>
        <p:txBody>
          <a:bodyPr/>
          <a:lstStyle/>
          <a:p>
            <a:endParaRPr lang="pt-PT"/>
          </a:p>
        </p:txBody>
      </p:sp>
      <p:sp>
        <p:nvSpPr>
          <p:cNvPr id="44" name="Shape 6"/>
          <p:cNvSpPr/>
          <p:nvPr/>
        </p:nvSpPr>
        <p:spPr>
          <a:xfrm>
            <a:off x="2023532" y="1716006"/>
            <a:ext cx="8741664" cy="786384"/>
          </a:xfrm>
          <a:prstGeom prst="rect">
            <a:avLst/>
          </a:prstGeom>
          <a:solidFill>
            <a:srgbClr val="1F3864"/>
          </a:solidFill>
          <a:ln/>
        </p:spPr>
        <p:txBody>
          <a:bodyPr/>
          <a:lstStyle/>
          <a:p>
            <a:endParaRPr lang="pt-PT"/>
          </a:p>
        </p:txBody>
      </p:sp>
      <p:sp>
        <p:nvSpPr>
          <p:cNvPr id="45" name="Text 7"/>
          <p:cNvSpPr/>
          <p:nvPr/>
        </p:nvSpPr>
        <p:spPr>
          <a:xfrm>
            <a:off x="2114972" y="1780014"/>
            <a:ext cx="8467344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B6732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635 M USD</a:t>
            </a:r>
            <a:r>
              <a:rPr lang="en-US" sz="110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  </a:t>
            </a:r>
            <a:r>
              <a:rPr lang="en-US" sz="140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necessários no quinquénio 2025–2029 para alcançar as metas do PQG  |  </a:t>
            </a:r>
            <a:r>
              <a:rPr lang="en-US" sz="1400" b="1" dirty="0">
                <a:solidFill>
                  <a:srgbClr val="2EA8D4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Meta: +6,3M pessoas com acesso à água</a:t>
            </a:r>
            <a:endParaRPr lang="en-US" sz="2600" dirty="0"/>
          </a:p>
        </p:txBody>
      </p:sp>
      <p:sp>
        <p:nvSpPr>
          <p:cNvPr id="46" name="Shape 8"/>
          <p:cNvSpPr/>
          <p:nvPr/>
        </p:nvSpPr>
        <p:spPr>
          <a:xfrm>
            <a:off x="2023532" y="2602974"/>
            <a:ext cx="2798064" cy="347472"/>
          </a:xfrm>
          <a:prstGeom prst="rect">
            <a:avLst/>
          </a:prstGeom>
          <a:solidFill>
            <a:srgbClr val="2EA8D4"/>
          </a:solidFill>
          <a:ln/>
        </p:spPr>
        <p:txBody>
          <a:bodyPr/>
          <a:lstStyle/>
          <a:p>
            <a:endParaRPr lang="pt-PT"/>
          </a:p>
        </p:txBody>
      </p:sp>
      <p:sp>
        <p:nvSpPr>
          <p:cNvPr id="47" name="Text 9"/>
          <p:cNvSpPr/>
          <p:nvPr/>
        </p:nvSpPr>
        <p:spPr>
          <a:xfrm>
            <a:off x="2023532" y="2621262"/>
            <a:ext cx="2798064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Poppins Medium" pitchFamily="34" charset="0"/>
                <a:ea typeface="Poppins Medium" pitchFamily="34" charset="-122"/>
                <a:cs typeface="Poppins Medium" pitchFamily="34" charset="-120"/>
              </a:rPr>
              <a:t>Sistemas Urbanos</a:t>
            </a:r>
            <a:endParaRPr lang="en-US" sz="1050" dirty="0"/>
          </a:p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Poppins Medium" pitchFamily="34" charset="0"/>
                <a:ea typeface="Poppins Medium" pitchFamily="34" charset="-122"/>
                <a:cs typeface="Poppins Medium" pitchFamily="34" charset="-120"/>
              </a:rPr>
              <a:t>(expansão e reabilitação)</a:t>
            </a:r>
            <a:endParaRPr lang="en-US" sz="1050" dirty="0"/>
          </a:p>
        </p:txBody>
      </p:sp>
      <p:sp>
        <p:nvSpPr>
          <p:cNvPr id="48" name="Shape 10"/>
          <p:cNvSpPr/>
          <p:nvPr/>
        </p:nvSpPr>
        <p:spPr>
          <a:xfrm>
            <a:off x="2023532" y="2950446"/>
            <a:ext cx="2798064" cy="786384"/>
          </a:xfrm>
          <a:prstGeom prst="rect">
            <a:avLst/>
          </a:prstGeom>
          <a:solidFill>
            <a:srgbClr val="F8F8F8"/>
          </a:solidFill>
          <a:ln/>
        </p:spPr>
        <p:txBody>
          <a:bodyPr/>
          <a:lstStyle/>
          <a:p>
            <a:endParaRPr lang="pt-PT"/>
          </a:p>
        </p:txBody>
      </p:sp>
      <p:sp>
        <p:nvSpPr>
          <p:cNvPr id="49" name="Text 11"/>
          <p:cNvSpPr/>
          <p:nvPr/>
        </p:nvSpPr>
        <p:spPr>
          <a:xfrm>
            <a:off x="2023532" y="3005310"/>
            <a:ext cx="2798064" cy="4937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2EA8D4"/>
                </a:solidFill>
                <a:latin typeface="Poppins Medium" pitchFamily="34" charset="0"/>
                <a:ea typeface="Poppins Medium" pitchFamily="34" charset="-122"/>
                <a:cs typeface="Poppins Medium" pitchFamily="34" charset="-120"/>
              </a:rPr>
              <a:t>~497M</a:t>
            </a:r>
            <a:endParaRPr lang="en-US" sz="1600" dirty="0"/>
          </a:p>
        </p:txBody>
      </p:sp>
      <p:sp>
        <p:nvSpPr>
          <p:cNvPr id="50" name="Text 12"/>
          <p:cNvSpPr/>
          <p:nvPr/>
        </p:nvSpPr>
        <p:spPr>
          <a:xfrm>
            <a:off x="2096684" y="3342114"/>
            <a:ext cx="2798064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40404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78% do total</a:t>
            </a:r>
            <a:endParaRPr lang="en-US" sz="1050" dirty="0"/>
          </a:p>
        </p:txBody>
      </p:sp>
      <p:sp>
        <p:nvSpPr>
          <p:cNvPr id="51" name="Shape 13"/>
          <p:cNvSpPr/>
          <p:nvPr/>
        </p:nvSpPr>
        <p:spPr>
          <a:xfrm>
            <a:off x="2023532" y="3703810"/>
            <a:ext cx="2798064" cy="498366"/>
          </a:xfrm>
          <a:prstGeom prst="rect">
            <a:avLst/>
          </a:prstGeom>
          <a:solidFill>
            <a:srgbClr val="2EA8D4">
              <a:alpha val="15000"/>
            </a:srgbClr>
          </a:solidFill>
          <a:ln/>
        </p:spPr>
        <p:txBody>
          <a:bodyPr/>
          <a:lstStyle/>
          <a:p>
            <a:endParaRPr lang="pt-PT"/>
          </a:p>
        </p:txBody>
      </p:sp>
      <p:sp>
        <p:nvSpPr>
          <p:cNvPr id="52" name="Text 14"/>
          <p:cNvSpPr/>
          <p:nvPr/>
        </p:nvSpPr>
        <p:spPr>
          <a:xfrm>
            <a:off x="2114972" y="3740386"/>
            <a:ext cx="2615184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just">
              <a:buNone/>
            </a:pPr>
            <a:r>
              <a:rPr lang="en-US" sz="900" b="1" dirty="0">
                <a:solidFill>
                  <a:srgbClr val="2EA8D4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Financiamento preferencial: PPP, Project Finance, </a:t>
            </a:r>
            <a:r>
              <a:rPr lang="pt-PT" sz="900" b="1" dirty="0">
                <a:solidFill>
                  <a:srgbClr val="2EA8D4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Comercial</a:t>
            </a:r>
            <a:r>
              <a:rPr lang="en-US" sz="900" b="1" dirty="0">
                <a:solidFill>
                  <a:srgbClr val="2EA8D4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. </a:t>
            </a:r>
            <a:r>
              <a:rPr lang="en-US" sz="900" b="1" dirty="0">
                <a:solidFill>
                  <a:srgbClr val="2EA8D4"/>
                </a:solidFill>
                <a:latin typeface="Poppins" pitchFamily="34" charset="0"/>
                <a:ea typeface="Poppins" pitchFamily="34" charset="-122"/>
              </a:rPr>
              <a:t>Para Zona Rural: </a:t>
            </a:r>
            <a:r>
              <a:rPr lang="en-US" sz="900" b="1" dirty="0" err="1">
                <a:solidFill>
                  <a:srgbClr val="2EA8D4"/>
                </a:solidFill>
                <a:latin typeface="Poppins" pitchFamily="34" charset="0"/>
                <a:ea typeface="Poppins" pitchFamily="34" charset="-122"/>
              </a:rPr>
              <a:t>Doações</a:t>
            </a:r>
            <a:r>
              <a:rPr lang="en-US" sz="900" b="1" dirty="0">
                <a:solidFill>
                  <a:srgbClr val="2EA8D4"/>
                </a:solidFill>
                <a:latin typeface="Poppins" pitchFamily="34" charset="0"/>
                <a:ea typeface="Poppins" pitchFamily="34" charset="-122"/>
              </a:rPr>
              <a:t>, ODA, GCF, OE</a:t>
            </a:r>
          </a:p>
          <a:p>
            <a:pPr marL="0" indent="0">
              <a:buNone/>
            </a:pPr>
            <a:endParaRPr lang="en-US" sz="950" dirty="0"/>
          </a:p>
        </p:txBody>
      </p:sp>
      <p:sp>
        <p:nvSpPr>
          <p:cNvPr id="53" name="Shape 15"/>
          <p:cNvSpPr/>
          <p:nvPr/>
        </p:nvSpPr>
        <p:spPr>
          <a:xfrm>
            <a:off x="4967900" y="2602974"/>
            <a:ext cx="2798064" cy="347472"/>
          </a:xfrm>
          <a:prstGeom prst="rect">
            <a:avLst/>
          </a:prstGeom>
          <a:solidFill>
            <a:srgbClr val="C00000"/>
          </a:solidFill>
          <a:ln/>
        </p:spPr>
        <p:txBody>
          <a:bodyPr/>
          <a:lstStyle/>
          <a:p>
            <a:endParaRPr lang="pt-PT"/>
          </a:p>
        </p:txBody>
      </p:sp>
      <p:sp>
        <p:nvSpPr>
          <p:cNvPr id="54" name="Text 16"/>
          <p:cNvSpPr/>
          <p:nvPr/>
        </p:nvSpPr>
        <p:spPr>
          <a:xfrm>
            <a:off x="4967900" y="2621262"/>
            <a:ext cx="2798064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pt-PT" sz="1050" b="1" dirty="0">
                <a:solidFill>
                  <a:srgbClr val="FFFFFF"/>
                </a:solidFill>
                <a:latin typeface="Poppins Medium" pitchFamily="34" charset="0"/>
                <a:ea typeface="Poppins Medium" pitchFamily="34" charset="-122"/>
              </a:rPr>
              <a:t>Recursos Hidricos (Baragens, represas, reservatorios escavados)</a:t>
            </a:r>
            <a:endParaRPr lang="pt-PT" sz="1050" dirty="0"/>
          </a:p>
        </p:txBody>
      </p:sp>
      <p:sp>
        <p:nvSpPr>
          <p:cNvPr id="55" name="Shape 17"/>
          <p:cNvSpPr/>
          <p:nvPr/>
        </p:nvSpPr>
        <p:spPr>
          <a:xfrm>
            <a:off x="4967900" y="2950446"/>
            <a:ext cx="2798064" cy="786384"/>
          </a:xfrm>
          <a:prstGeom prst="rect">
            <a:avLst/>
          </a:prstGeom>
          <a:solidFill>
            <a:srgbClr val="F8F8F8"/>
          </a:solidFill>
          <a:ln/>
        </p:spPr>
        <p:txBody>
          <a:bodyPr/>
          <a:lstStyle/>
          <a:p>
            <a:endParaRPr lang="pt-PT"/>
          </a:p>
        </p:txBody>
      </p:sp>
      <p:sp>
        <p:nvSpPr>
          <p:cNvPr id="56" name="Text 18"/>
          <p:cNvSpPr/>
          <p:nvPr/>
        </p:nvSpPr>
        <p:spPr>
          <a:xfrm>
            <a:off x="4967900" y="3005310"/>
            <a:ext cx="2798064" cy="4937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C00000"/>
                </a:solidFill>
                <a:latin typeface="Poppins Medium" pitchFamily="34" charset="0"/>
                <a:ea typeface="Poppins Medium" pitchFamily="34" charset="-122"/>
                <a:cs typeface="Poppins Medium" pitchFamily="34" charset="-120"/>
              </a:rPr>
              <a:t>~63M</a:t>
            </a:r>
            <a:endParaRPr lang="en-US" sz="1600" dirty="0"/>
          </a:p>
        </p:txBody>
      </p:sp>
      <p:sp>
        <p:nvSpPr>
          <p:cNvPr id="57" name="Text 19"/>
          <p:cNvSpPr/>
          <p:nvPr/>
        </p:nvSpPr>
        <p:spPr>
          <a:xfrm>
            <a:off x="4995332" y="3359640"/>
            <a:ext cx="2798064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40404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10% do total</a:t>
            </a:r>
            <a:endParaRPr lang="en-US" sz="1050" dirty="0"/>
          </a:p>
        </p:txBody>
      </p:sp>
      <p:sp>
        <p:nvSpPr>
          <p:cNvPr id="58" name="Shape 20"/>
          <p:cNvSpPr/>
          <p:nvPr/>
        </p:nvSpPr>
        <p:spPr>
          <a:xfrm>
            <a:off x="4967900" y="3703810"/>
            <a:ext cx="2798064" cy="505206"/>
          </a:xfrm>
          <a:prstGeom prst="rect">
            <a:avLst/>
          </a:prstGeom>
          <a:solidFill>
            <a:srgbClr val="C00000">
              <a:alpha val="15000"/>
            </a:srgbClr>
          </a:solidFill>
          <a:ln/>
        </p:spPr>
        <p:txBody>
          <a:bodyPr/>
          <a:lstStyle/>
          <a:p>
            <a:endParaRPr lang="pt-PT"/>
          </a:p>
        </p:txBody>
      </p:sp>
      <p:sp>
        <p:nvSpPr>
          <p:cNvPr id="59" name="Text 21"/>
          <p:cNvSpPr/>
          <p:nvPr/>
        </p:nvSpPr>
        <p:spPr>
          <a:xfrm>
            <a:off x="5059340" y="3740386"/>
            <a:ext cx="2615184" cy="42392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900" b="1" dirty="0">
                <a:solidFill>
                  <a:srgbClr val="C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Financiamento </a:t>
            </a:r>
            <a:r>
              <a:rPr lang="en-US" sz="900" b="1" dirty="0" err="1">
                <a:solidFill>
                  <a:srgbClr val="C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preferencial</a:t>
            </a:r>
            <a:r>
              <a:rPr lang="en-US" sz="900" b="1" dirty="0">
                <a:solidFill>
                  <a:srgbClr val="C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: PPP, Project Finance, </a:t>
            </a:r>
            <a:r>
              <a:rPr lang="en-US" sz="900" b="1" dirty="0" err="1">
                <a:solidFill>
                  <a:srgbClr val="C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Comercial</a:t>
            </a:r>
            <a:r>
              <a:rPr lang="en-US" sz="900" b="1" dirty="0">
                <a:solidFill>
                  <a:srgbClr val="C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, Blended finance </a:t>
            </a:r>
            <a:endParaRPr lang="en-US" sz="900" dirty="0">
              <a:solidFill>
                <a:srgbClr val="C00000"/>
              </a:solidFill>
            </a:endParaRPr>
          </a:p>
        </p:txBody>
      </p:sp>
      <p:sp>
        <p:nvSpPr>
          <p:cNvPr id="60" name="Shape 22"/>
          <p:cNvSpPr/>
          <p:nvPr/>
        </p:nvSpPr>
        <p:spPr>
          <a:xfrm>
            <a:off x="7912268" y="2602974"/>
            <a:ext cx="2798064" cy="347472"/>
          </a:xfrm>
          <a:prstGeom prst="rect">
            <a:avLst/>
          </a:prstGeom>
          <a:solidFill>
            <a:srgbClr val="B6732D"/>
          </a:solidFill>
          <a:ln/>
        </p:spPr>
        <p:txBody>
          <a:bodyPr/>
          <a:lstStyle/>
          <a:p>
            <a:endParaRPr lang="pt-PT"/>
          </a:p>
        </p:txBody>
      </p:sp>
      <p:sp>
        <p:nvSpPr>
          <p:cNvPr id="61" name="Text 23"/>
          <p:cNvSpPr/>
          <p:nvPr/>
        </p:nvSpPr>
        <p:spPr>
          <a:xfrm>
            <a:off x="7912268" y="2621262"/>
            <a:ext cx="2798064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Poppins Medium" pitchFamily="34" charset="0"/>
                <a:ea typeface="Poppins Medium" pitchFamily="34" charset="-122"/>
                <a:cs typeface="Poppins Medium" pitchFamily="34" charset="-120"/>
              </a:rPr>
              <a:t>Saneamento</a:t>
            </a:r>
            <a:endParaRPr lang="en-US" sz="1050" dirty="0"/>
          </a:p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Poppins Medium" pitchFamily="34" charset="0"/>
                <a:ea typeface="Poppins Medium" pitchFamily="34" charset="-122"/>
                <a:cs typeface="Poppins Medium" pitchFamily="34" charset="-120"/>
              </a:rPr>
              <a:t>(urbano e rural)</a:t>
            </a:r>
            <a:endParaRPr lang="en-US" sz="1050" dirty="0"/>
          </a:p>
        </p:txBody>
      </p:sp>
      <p:sp>
        <p:nvSpPr>
          <p:cNvPr id="62" name="Shape 24"/>
          <p:cNvSpPr/>
          <p:nvPr/>
        </p:nvSpPr>
        <p:spPr>
          <a:xfrm>
            <a:off x="7912268" y="2950446"/>
            <a:ext cx="2798064" cy="786384"/>
          </a:xfrm>
          <a:prstGeom prst="rect">
            <a:avLst/>
          </a:prstGeom>
          <a:solidFill>
            <a:srgbClr val="F8F8F8"/>
          </a:solidFill>
          <a:ln/>
        </p:spPr>
        <p:txBody>
          <a:bodyPr/>
          <a:lstStyle/>
          <a:p>
            <a:endParaRPr lang="pt-PT"/>
          </a:p>
        </p:txBody>
      </p:sp>
      <p:sp>
        <p:nvSpPr>
          <p:cNvPr id="100" name="Text 25"/>
          <p:cNvSpPr/>
          <p:nvPr/>
        </p:nvSpPr>
        <p:spPr>
          <a:xfrm>
            <a:off x="7912268" y="3005310"/>
            <a:ext cx="2798064" cy="4937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B6732D"/>
                </a:solidFill>
                <a:latin typeface="Poppins Medium" pitchFamily="34" charset="0"/>
                <a:ea typeface="Poppins Medium" pitchFamily="34" charset="-122"/>
                <a:cs typeface="Poppins Medium" pitchFamily="34" charset="-120"/>
              </a:rPr>
              <a:t>~75M</a:t>
            </a:r>
            <a:endParaRPr lang="en-US" sz="1600" dirty="0"/>
          </a:p>
        </p:txBody>
      </p:sp>
      <p:sp>
        <p:nvSpPr>
          <p:cNvPr id="103" name="Text 26"/>
          <p:cNvSpPr/>
          <p:nvPr/>
        </p:nvSpPr>
        <p:spPr>
          <a:xfrm>
            <a:off x="7912268" y="3384786"/>
            <a:ext cx="2798064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40404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12% do total</a:t>
            </a:r>
            <a:endParaRPr lang="en-US" sz="1050" dirty="0"/>
          </a:p>
        </p:txBody>
      </p:sp>
      <p:sp>
        <p:nvSpPr>
          <p:cNvPr id="104" name="Shape 27"/>
          <p:cNvSpPr/>
          <p:nvPr/>
        </p:nvSpPr>
        <p:spPr>
          <a:xfrm>
            <a:off x="7912268" y="3703810"/>
            <a:ext cx="2798064" cy="502920"/>
          </a:xfrm>
          <a:prstGeom prst="rect">
            <a:avLst/>
          </a:prstGeom>
          <a:solidFill>
            <a:srgbClr val="B6732D">
              <a:alpha val="15000"/>
            </a:srgbClr>
          </a:solidFill>
          <a:ln/>
        </p:spPr>
        <p:txBody>
          <a:bodyPr/>
          <a:lstStyle/>
          <a:p>
            <a:endParaRPr lang="pt-PT"/>
          </a:p>
        </p:txBody>
      </p:sp>
      <p:sp>
        <p:nvSpPr>
          <p:cNvPr id="105" name="Text 28"/>
          <p:cNvSpPr/>
          <p:nvPr/>
        </p:nvSpPr>
        <p:spPr>
          <a:xfrm>
            <a:off x="8003708" y="3740386"/>
            <a:ext cx="2615184" cy="45643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B6732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Financiamento preferencial: Doações, OE, mecanismos inovadores</a:t>
            </a:r>
            <a:endParaRPr lang="en-US" sz="900" dirty="0"/>
          </a:p>
        </p:txBody>
      </p:sp>
      <p:sp>
        <p:nvSpPr>
          <p:cNvPr id="106" name="Shape 29"/>
          <p:cNvSpPr/>
          <p:nvPr/>
        </p:nvSpPr>
        <p:spPr>
          <a:xfrm>
            <a:off x="2023532" y="4234162"/>
            <a:ext cx="8741664" cy="256032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pt-PT"/>
          </a:p>
        </p:txBody>
      </p:sp>
      <p:sp>
        <p:nvSpPr>
          <p:cNvPr id="107" name="Text 30"/>
          <p:cNvSpPr/>
          <p:nvPr/>
        </p:nvSpPr>
        <p:spPr>
          <a:xfrm>
            <a:off x="2096684" y="4252450"/>
            <a:ext cx="841248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Poppins Medium" pitchFamily="34" charset="0"/>
                <a:ea typeface="Poppins Medium" pitchFamily="34" charset="-122"/>
                <a:cs typeface="Poppins Medium" pitchFamily="34" charset="-120"/>
              </a:rPr>
              <a:t>Médio e Longo Prazo — Projectos Estruturantes (identificados no PROÁGUAS)</a:t>
            </a:r>
            <a:endParaRPr lang="en-US" sz="1100" dirty="0"/>
          </a:p>
        </p:txBody>
      </p:sp>
      <p:sp>
        <p:nvSpPr>
          <p:cNvPr id="108" name="Shape 31"/>
          <p:cNvSpPr/>
          <p:nvPr/>
        </p:nvSpPr>
        <p:spPr>
          <a:xfrm>
            <a:off x="2023532" y="4490194"/>
            <a:ext cx="6583680" cy="292608"/>
          </a:xfrm>
          <a:prstGeom prst="rect">
            <a:avLst/>
          </a:prstGeom>
          <a:solidFill>
            <a:srgbClr val="F2F2F2"/>
          </a:solidFill>
          <a:ln/>
        </p:spPr>
        <p:txBody>
          <a:bodyPr/>
          <a:lstStyle/>
          <a:p>
            <a:endParaRPr lang="pt-PT"/>
          </a:p>
        </p:txBody>
      </p:sp>
      <p:sp>
        <p:nvSpPr>
          <p:cNvPr id="109" name="Shape 32"/>
          <p:cNvSpPr/>
          <p:nvPr/>
        </p:nvSpPr>
        <p:spPr>
          <a:xfrm>
            <a:off x="8607212" y="4490194"/>
            <a:ext cx="2157984" cy="292608"/>
          </a:xfrm>
          <a:prstGeom prst="rect">
            <a:avLst/>
          </a:prstGeom>
          <a:solidFill>
            <a:srgbClr val="F2F2F2"/>
          </a:solidFill>
          <a:ln/>
        </p:spPr>
        <p:txBody>
          <a:bodyPr/>
          <a:lstStyle/>
          <a:p>
            <a:endParaRPr lang="pt-PT"/>
          </a:p>
        </p:txBody>
      </p:sp>
      <p:sp>
        <p:nvSpPr>
          <p:cNvPr id="110" name="Text 33"/>
          <p:cNvSpPr/>
          <p:nvPr/>
        </p:nvSpPr>
        <p:spPr>
          <a:xfrm>
            <a:off x="2114972" y="4517626"/>
            <a:ext cx="64008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40404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Infraestruturas AA (urbano + rural)  </a:t>
            </a:r>
            <a:endParaRPr lang="en-US" sz="1050" dirty="0"/>
          </a:p>
        </p:txBody>
      </p:sp>
      <p:sp>
        <p:nvSpPr>
          <p:cNvPr id="111" name="Text 34"/>
          <p:cNvSpPr/>
          <p:nvPr/>
        </p:nvSpPr>
        <p:spPr>
          <a:xfrm>
            <a:off x="8607212" y="4517626"/>
            <a:ext cx="2066544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40404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2.198 M USD</a:t>
            </a:r>
            <a:endParaRPr lang="en-US" sz="1050" dirty="0"/>
          </a:p>
        </p:txBody>
      </p:sp>
      <p:sp>
        <p:nvSpPr>
          <p:cNvPr id="112" name="Shape 35"/>
          <p:cNvSpPr/>
          <p:nvPr/>
        </p:nvSpPr>
        <p:spPr>
          <a:xfrm>
            <a:off x="2023532" y="4810234"/>
            <a:ext cx="6583680" cy="292608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PT"/>
          </a:p>
        </p:txBody>
      </p:sp>
      <p:sp>
        <p:nvSpPr>
          <p:cNvPr id="113" name="Shape 36"/>
          <p:cNvSpPr/>
          <p:nvPr/>
        </p:nvSpPr>
        <p:spPr>
          <a:xfrm>
            <a:off x="8607212" y="4810234"/>
            <a:ext cx="2157984" cy="292608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PT"/>
          </a:p>
        </p:txBody>
      </p:sp>
      <p:sp>
        <p:nvSpPr>
          <p:cNvPr id="114" name="Text 37"/>
          <p:cNvSpPr/>
          <p:nvPr/>
        </p:nvSpPr>
        <p:spPr>
          <a:xfrm>
            <a:off x="2114972" y="4837666"/>
            <a:ext cx="64008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40404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Barragens e Represas (recursos hídricos)</a:t>
            </a:r>
            <a:endParaRPr lang="en-US" sz="1050" dirty="0"/>
          </a:p>
        </p:txBody>
      </p:sp>
      <p:sp>
        <p:nvSpPr>
          <p:cNvPr id="115" name="Text 38"/>
          <p:cNvSpPr/>
          <p:nvPr/>
        </p:nvSpPr>
        <p:spPr>
          <a:xfrm>
            <a:off x="8607212" y="4876664"/>
            <a:ext cx="2066544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40404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5.495 M USD</a:t>
            </a:r>
            <a:endParaRPr lang="en-US" sz="1050" dirty="0"/>
          </a:p>
        </p:txBody>
      </p:sp>
      <p:sp>
        <p:nvSpPr>
          <p:cNvPr id="116" name="Shape 39"/>
          <p:cNvSpPr/>
          <p:nvPr/>
        </p:nvSpPr>
        <p:spPr>
          <a:xfrm>
            <a:off x="2213645" y="5606252"/>
            <a:ext cx="6480000" cy="292608"/>
          </a:xfrm>
          <a:prstGeom prst="rect">
            <a:avLst/>
          </a:prstGeom>
          <a:solidFill>
            <a:srgbClr val="1F3864"/>
          </a:solidFill>
          <a:ln/>
        </p:spPr>
        <p:txBody>
          <a:bodyPr/>
          <a:lstStyle/>
          <a:p>
            <a:endParaRPr lang="pt-PT"/>
          </a:p>
        </p:txBody>
      </p:sp>
      <p:sp>
        <p:nvSpPr>
          <p:cNvPr id="117" name="Shape 40"/>
          <p:cNvSpPr/>
          <p:nvPr/>
        </p:nvSpPr>
        <p:spPr>
          <a:xfrm>
            <a:off x="8661136" y="5606252"/>
            <a:ext cx="2157984" cy="292608"/>
          </a:xfrm>
          <a:prstGeom prst="rect">
            <a:avLst/>
          </a:prstGeom>
          <a:solidFill>
            <a:srgbClr val="B6732D"/>
          </a:solidFill>
          <a:ln/>
        </p:spPr>
        <p:txBody>
          <a:bodyPr/>
          <a:lstStyle/>
          <a:p>
            <a:endParaRPr lang="pt-PT"/>
          </a:p>
        </p:txBody>
      </p:sp>
      <p:sp>
        <p:nvSpPr>
          <p:cNvPr id="118" name="Text 41"/>
          <p:cNvSpPr/>
          <p:nvPr/>
        </p:nvSpPr>
        <p:spPr>
          <a:xfrm>
            <a:off x="2114972" y="5153116"/>
            <a:ext cx="64008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TOTAL Médio-Longo Prazo</a:t>
            </a:r>
            <a:endParaRPr lang="en-US" sz="1050" dirty="0"/>
          </a:p>
        </p:txBody>
      </p:sp>
      <p:sp>
        <p:nvSpPr>
          <p:cNvPr id="119" name="Text 42"/>
          <p:cNvSpPr/>
          <p:nvPr/>
        </p:nvSpPr>
        <p:spPr>
          <a:xfrm>
            <a:off x="8643788" y="5637984"/>
            <a:ext cx="2066544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F3864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8.109 M USD</a:t>
            </a:r>
            <a:endParaRPr lang="en-US" sz="1050" dirty="0"/>
          </a:p>
        </p:txBody>
      </p:sp>
      <p:sp>
        <p:nvSpPr>
          <p:cNvPr id="121" name="Text 43"/>
          <p:cNvSpPr/>
          <p:nvPr/>
        </p:nvSpPr>
        <p:spPr>
          <a:xfrm>
            <a:off x="2159336" y="6154892"/>
            <a:ext cx="8885682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i="1" dirty="0">
                <a:latin typeface="Poppins" pitchFamily="34" charset="0"/>
                <a:ea typeface="Poppins" pitchFamily="34" charset="-122"/>
                <a:cs typeface="Poppins" pitchFamily="34" charset="-120"/>
              </a:rPr>
              <a:t>Barragem Moamba-Major (Grande Maputo): &gt;250M USD em negociação com Banco Mundial · Barragem Rio Lúrio (N/CD) · Nhacagale (Manica) · Mugeba (Zambézia)</a:t>
            </a:r>
            <a:endParaRPr lang="en-US" sz="900" dirty="0"/>
          </a:p>
        </p:txBody>
      </p:sp>
      <p:sp>
        <p:nvSpPr>
          <p:cNvPr id="63" name="Shape 35"/>
          <p:cNvSpPr/>
          <p:nvPr/>
        </p:nvSpPr>
        <p:spPr>
          <a:xfrm>
            <a:off x="2167566" y="5095975"/>
            <a:ext cx="6500606" cy="444517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r>
              <a:rPr lang="pt-PT" sz="1050" dirty="0">
                <a:solidFill>
                  <a:srgbClr val="40404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Infraestruturas</a:t>
            </a:r>
            <a:r>
              <a:rPr lang="pt-PT" dirty="0"/>
              <a:t> </a:t>
            </a:r>
            <a:r>
              <a:rPr lang="pt-PT" sz="1050" dirty="0">
                <a:solidFill>
                  <a:srgbClr val="40404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de</a:t>
            </a:r>
            <a:r>
              <a:rPr lang="pt-PT" dirty="0"/>
              <a:t> </a:t>
            </a:r>
            <a:r>
              <a:rPr lang="pt-PT" sz="1050" dirty="0">
                <a:solidFill>
                  <a:srgbClr val="40404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saneamento</a:t>
            </a:r>
            <a:r>
              <a:rPr lang="pt-PT" dirty="0"/>
              <a:t> </a:t>
            </a:r>
          </a:p>
        </p:txBody>
      </p:sp>
      <p:sp>
        <p:nvSpPr>
          <p:cNvPr id="64" name="Text 38"/>
          <p:cNvSpPr/>
          <p:nvPr/>
        </p:nvSpPr>
        <p:spPr>
          <a:xfrm>
            <a:off x="8620250" y="5131508"/>
            <a:ext cx="2040468" cy="3611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40404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416 M USD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942192528"/>
      </p:ext>
    </p:extLst>
  </p:cSld>
  <p:clrMapOvr>
    <a:masterClrMapping/>
  </p:clrMapOvr>
  <p:transition spd="slow" advClick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>
            <a:extLst>
              <a:ext uri="{FF2B5EF4-FFF2-40B4-BE49-F238E27FC236}">
                <a16:creationId xmlns:a16="http://schemas.microsoft.com/office/drawing/2014/main" id="{CC76034C-D631-BD7D-C30D-26E708AB1D67}"/>
              </a:ext>
            </a:extLst>
          </p:cNvPr>
          <p:cNvSpPr txBox="1"/>
          <p:nvPr/>
        </p:nvSpPr>
        <p:spPr>
          <a:xfrm>
            <a:off x="11169876" y="6269678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B6732D"/>
                </a:solidFill>
                <a:latin typeface="Poppins Medium" pitchFamily="2" charset="77"/>
                <a:cs typeface="Poppins Medium" pitchFamily="2" charset="77"/>
              </a:rPr>
              <a:t>5</a:t>
            </a:r>
            <a:endParaRPr lang="en-MZ" sz="2000" dirty="0">
              <a:solidFill>
                <a:srgbClr val="B6732D"/>
              </a:solidFill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4EAAE2C-BC44-321B-8AD1-11898E13866E}"/>
              </a:ext>
            </a:extLst>
          </p:cNvPr>
          <p:cNvSpPr txBox="1"/>
          <p:nvPr/>
        </p:nvSpPr>
        <p:spPr>
          <a:xfrm>
            <a:off x="2023532" y="417349"/>
            <a:ext cx="883276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latin typeface="Poppins" pitchFamily="2" charset="77"/>
                <a:cs typeface="Poppins" pitchFamily="2" charset="77"/>
              </a:rPr>
              <a:t>DEMONSTRAÇÃO DA ABORDAGEM INTEGRADA DO FIPAAS</a:t>
            </a:r>
          </a:p>
        </p:txBody>
      </p:sp>
      <p:sp>
        <p:nvSpPr>
          <p:cNvPr id="63" name="Shape 5"/>
          <p:cNvSpPr/>
          <p:nvPr/>
        </p:nvSpPr>
        <p:spPr>
          <a:xfrm>
            <a:off x="2187788" y="1855345"/>
            <a:ext cx="8595360" cy="36576"/>
          </a:xfrm>
          <a:prstGeom prst="rect">
            <a:avLst/>
          </a:prstGeom>
          <a:solidFill>
            <a:srgbClr val="B6732D"/>
          </a:solidFill>
          <a:ln/>
        </p:spPr>
        <p:txBody>
          <a:bodyPr/>
          <a:lstStyle/>
          <a:p>
            <a:endParaRPr lang="pt-PT"/>
          </a:p>
        </p:txBody>
      </p:sp>
      <p:sp>
        <p:nvSpPr>
          <p:cNvPr id="64" name="Shape 6"/>
          <p:cNvSpPr/>
          <p:nvPr/>
        </p:nvSpPr>
        <p:spPr>
          <a:xfrm>
            <a:off x="2114636" y="1974217"/>
            <a:ext cx="8741664" cy="402336"/>
          </a:xfrm>
          <a:prstGeom prst="rect">
            <a:avLst/>
          </a:prstGeom>
          <a:solidFill>
            <a:srgbClr val="C00000"/>
          </a:solidFill>
          <a:ln/>
        </p:spPr>
        <p:txBody>
          <a:bodyPr/>
          <a:lstStyle/>
          <a:p>
            <a:endParaRPr lang="pt-PT"/>
          </a:p>
        </p:txBody>
      </p:sp>
      <p:sp>
        <p:nvSpPr>
          <p:cNvPr id="65" name="Text 7"/>
          <p:cNvSpPr/>
          <p:nvPr/>
        </p:nvSpPr>
        <p:spPr>
          <a:xfrm>
            <a:off x="2206076" y="2001649"/>
            <a:ext cx="8412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Poppins Medium" pitchFamily="34" charset="0"/>
                <a:ea typeface="Poppins Medium" pitchFamily="34" charset="-122"/>
                <a:cs typeface="Poppins Medium" pitchFamily="34" charset="-120"/>
              </a:rPr>
              <a:t>PROJECTO 1 - Sistemas Rurais e Vilas: Aceleração do Acesso nas Zonas com Maior </a:t>
            </a:r>
            <a:r>
              <a:rPr lang="en-US" sz="1200" b="1" dirty="0" err="1">
                <a:solidFill>
                  <a:srgbClr val="FFFFFF"/>
                </a:solidFill>
                <a:latin typeface="Poppins Medium" pitchFamily="34" charset="0"/>
                <a:ea typeface="Poppins Medium" pitchFamily="34" charset="-122"/>
                <a:cs typeface="Poppins Medium" pitchFamily="34" charset="-120"/>
              </a:rPr>
              <a:t>Défice</a:t>
            </a:r>
            <a:r>
              <a:rPr lang="en-US" sz="1200" b="1" dirty="0">
                <a:solidFill>
                  <a:srgbClr val="FFFFFF"/>
                </a:solidFill>
                <a:latin typeface="Poppins Medium" pitchFamily="34" charset="0"/>
                <a:ea typeface="Poppins Medium" pitchFamily="34" charset="-122"/>
                <a:cs typeface="Poppins Medium" pitchFamily="34" charset="-120"/>
              </a:rPr>
              <a:t> (Fase 1)</a:t>
            </a:r>
            <a:endParaRPr lang="en-US" sz="1200" dirty="0"/>
          </a:p>
        </p:txBody>
      </p:sp>
      <p:sp>
        <p:nvSpPr>
          <p:cNvPr id="66" name="Shape 8"/>
          <p:cNvSpPr/>
          <p:nvPr/>
        </p:nvSpPr>
        <p:spPr>
          <a:xfrm>
            <a:off x="2114636" y="2385697"/>
            <a:ext cx="8741664" cy="256032"/>
          </a:xfrm>
          <a:prstGeom prst="rect">
            <a:avLst/>
          </a:prstGeom>
          <a:solidFill>
            <a:srgbClr val="FEF0EE"/>
          </a:solidFill>
          <a:ln/>
        </p:spPr>
        <p:txBody>
          <a:bodyPr/>
          <a:lstStyle/>
          <a:p>
            <a:endParaRPr lang="pt-PT"/>
          </a:p>
        </p:txBody>
      </p:sp>
      <p:sp>
        <p:nvSpPr>
          <p:cNvPr id="67" name="Text 9"/>
          <p:cNvSpPr/>
          <p:nvPr/>
        </p:nvSpPr>
        <p:spPr>
          <a:xfrm>
            <a:off x="2206076" y="2413129"/>
            <a:ext cx="17373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C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Foco geográfico:</a:t>
            </a:r>
            <a:endParaRPr lang="en-US" sz="1050" dirty="0"/>
          </a:p>
        </p:txBody>
      </p:sp>
      <p:sp>
        <p:nvSpPr>
          <p:cNvPr id="68" name="Text 10"/>
          <p:cNvSpPr/>
          <p:nvPr/>
        </p:nvSpPr>
        <p:spPr>
          <a:xfrm>
            <a:off x="3925148" y="2413129"/>
            <a:ext cx="67665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40404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Nampula e Zambézia — províncias com maior população e menor cobertura</a:t>
            </a:r>
            <a:endParaRPr lang="en-US" sz="1050" dirty="0"/>
          </a:p>
        </p:txBody>
      </p:sp>
      <p:sp>
        <p:nvSpPr>
          <p:cNvPr id="69" name="Shape 11"/>
          <p:cNvSpPr/>
          <p:nvPr/>
        </p:nvSpPr>
        <p:spPr>
          <a:xfrm>
            <a:off x="2114636" y="2660017"/>
            <a:ext cx="8741664" cy="256032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PT"/>
          </a:p>
        </p:txBody>
      </p:sp>
      <p:sp>
        <p:nvSpPr>
          <p:cNvPr id="70" name="Text 12"/>
          <p:cNvSpPr/>
          <p:nvPr/>
        </p:nvSpPr>
        <p:spPr>
          <a:xfrm>
            <a:off x="2206076" y="2687449"/>
            <a:ext cx="17373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C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Beneficiários:</a:t>
            </a:r>
            <a:endParaRPr lang="en-US" sz="1050" dirty="0"/>
          </a:p>
        </p:txBody>
      </p:sp>
      <p:sp>
        <p:nvSpPr>
          <p:cNvPr id="71" name="Text 13"/>
          <p:cNvSpPr/>
          <p:nvPr/>
        </p:nvSpPr>
        <p:spPr>
          <a:xfrm>
            <a:off x="3925148" y="2687449"/>
            <a:ext cx="67665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40404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6,3 milhões de pessoas adicionais com acesso à água até 2029</a:t>
            </a:r>
            <a:endParaRPr lang="en-US" sz="1050" dirty="0"/>
          </a:p>
        </p:txBody>
      </p:sp>
      <p:sp>
        <p:nvSpPr>
          <p:cNvPr id="72" name="Shape 14"/>
          <p:cNvSpPr/>
          <p:nvPr/>
        </p:nvSpPr>
        <p:spPr>
          <a:xfrm>
            <a:off x="2114636" y="2934337"/>
            <a:ext cx="8741664" cy="256032"/>
          </a:xfrm>
          <a:prstGeom prst="rect">
            <a:avLst/>
          </a:prstGeom>
          <a:solidFill>
            <a:srgbClr val="FEF0EE"/>
          </a:solidFill>
          <a:ln/>
        </p:spPr>
        <p:txBody>
          <a:bodyPr/>
          <a:lstStyle/>
          <a:p>
            <a:endParaRPr lang="pt-PT"/>
          </a:p>
        </p:txBody>
      </p:sp>
      <p:sp>
        <p:nvSpPr>
          <p:cNvPr id="73" name="Text 15"/>
          <p:cNvSpPr/>
          <p:nvPr/>
        </p:nvSpPr>
        <p:spPr>
          <a:xfrm>
            <a:off x="2206076" y="2961769"/>
            <a:ext cx="17373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C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Infraestrutura:</a:t>
            </a:r>
            <a:endParaRPr lang="en-US" sz="1050" dirty="0"/>
          </a:p>
        </p:txBody>
      </p:sp>
      <p:sp>
        <p:nvSpPr>
          <p:cNvPr id="74" name="Text 16"/>
          <p:cNvSpPr/>
          <p:nvPr/>
        </p:nvSpPr>
        <p:spPr>
          <a:xfrm>
            <a:off x="3925148" y="2961769"/>
            <a:ext cx="67665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40404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154 Sistemas de Abastecimento de Água (urbanos, vilas e rurais)</a:t>
            </a:r>
            <a:endParaRPr lang="en-US" sz="1050" dirty="0"/>
          </a:p>
        </p:txBody>
      </p:sp>
      <p:sp>
        <p:nvSpPr>
          <p:cNvPr id="75" name="Shape 17"/>
          <p:cNvSpPr/>
          <p:nvPr/>
        </p:nvSpPr>
        <p:spPr>
          <a:xfrm>
            <a:off x="2114636" y="3208657"/>
            <a:ext cx="8741664" cy="256032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PT"/>
          </a:p>
        </p:txBody>
      </p:sp>
      <p:sp>
        <p:nvSpPr>
          <p:cNvPr id="76" name="Text 18"/>
          <p:cNvSpPr/>
          <p:nvPr/>
        </p:nvSpPr>
        <p:spPr>
          <a:xfrm>
            <a:off x="2206076" y="3236089"/>
            <a:ext cx="17373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C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Investimento:</a:t>
            </a:r>
            <a:endParaRPr lang="en-US" sz="1050" dirty="0"/>
          </a:p>
        </p:txBody>
      </p:sp>
      <p:sp>
        <p:nvSpPr>
          <p:cNvPr id="77" name="Text 19"/>
          <p:cNvSpPr/>
          <p:nvPr/>
        </p:nvSpPr>
        <p:spPr>
          <a:xfrm>
            <a:off x="3925148" y="3236089"/>
            <a:ext cx="67665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pt-PT" sz="1050" noProof="0">
                <a:solidFill>
                  <a:srgbClr val="40404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~300 M USD - necessidade de doações e crédito </a:t>
            </a:r>
            <a:r>
              <a:rPr lang="pt-PT" sz="1050" noProof="0" dirty="0" err="1">
                <a:solidFill>
                  <a:srgbClr val="40404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concessional</a:t>
            </a:r>
            <a:endParaRPr lang="pt-PT" sz="1050" noProof="0" dirty="0"/>
          </a:p>
        </p:txBody>
      </p:sp>
      <p:sp>
        <p:nvSpPr>
          <p:cNvPr id="78" name="Shape 20"/>
          <p:cNvSpPr/>
          <p:nvPr/>
        </p:nvSpPr>
        <p:spPr>
          <a:xfrm>
            <a:off x="2114636" y="3482977"/>
            <a:ext cx="8741664" cy="256032"/>
          </a:xfrm>
          <a:prstGeom prst="rect">
            <a:avLst/>
          </a:prstGeom>
          <a:solidFill>
            <a:srgbClr val="FEF0EE"/>
          </a:solidFill>
          <a:ln/>
        </p:spPr>
        <p:txBody>
          <a:bodyPr/>
          <a:lstStyle/>
          <a:p>
            <a:endParaRPr lang="pt-PT"/>
          </a:p>
        </p:txBody>
      </p:sp>
      <p:sp>
        <p:nvSpPr>
          <p:cNvPr id="79" name="Text 21"/>
          <p:cNvSpPr/>
          <p:nvPr/>
        </p:nvSpPr>
        <p:spPr>
          <a:xfrm>
            <a:off x="2206076" y="3510409"/>
            <a:ext cx="17373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C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Modelo FIPAAS:</a:t>
            </a:r>
            <a:endParaRPr lang="en-US" sz="1050" dirty="0"/>
          </a:p>
        </p:txBody>
      </p:sp>
      <p:sp>
        <p:nvSpPr>
          <p:cNvPr id="80" name="Text 22"/>
          <p:cNvSpPr/>
          <p:nvPr/>
        </p:nvSpPr>
        <p:spPr>
          <a:xfrm>
            <a:off x="3925148" y="3510409"/>
            <a:ext cx="67665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40404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Mobiliza ODA + Concessional (BM, BAD, bilaterais); </a:t>
            </a:r>
            <a:r>
              <a:rPr lang="en-US" sz="1050" dirty="0" err="1" smtClean="0">
                <a:solidFill>
                  <a:srgbClr val="40404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AdeM</a:t>
            </a:r>
            <a:r>
              <a:rPr lang="en-US" sz="1050" dirty="0" smtClean="0">
                <a:solidFill>
                  <a:srgbClr val="40404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/SEAAS(POCS) </a:t>
            </a:r>
            <a:r>
              <a:rPr lang="en-US" sz="1050" dirty="0">
                <a:solidFill>
                  <a:srgbClr val="40404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operam; PRONASAR integrado</a:t>
            </a:r>
            <a:endParaRPr lang="en-US" sz="1050" dirty="0"/>
          </a:p>
        </p:txBody>
      </p:sp>
      <p:sp>
        <p:nvSpPr>
          <p:cNvPr id="81" name="Shape 23"/>
          <p:cNvSpPr/>
          <p:nvPr/>
        </p:nvSpPr>
        <p:spPr>
          <a:xfrm>
            <a:off x="2114636" y="3793873"/>
            <a:ext cx="8741664" cy="36576"/>
          </a:xfrm>
          <a:prstGeom prst="rect">
            <a:avLst/>
          </a:prstGeom>
          <a:solidFill>
            <a:srgbClr val="B6732D"/>
          </a:solidFill>
          <a:ln/>
        </p:spPr>
        <p:txBody>
          <a:bodyPr/>
          <a:lstStyle/>
          <a:p>
            <a:endParaRPr lang="pt-PT"/>
          </a:p>
        </p:txBody>
      </p:sp>
      <p:sp>
        <p:nvSpPr>
          <p:cNvPr id="82" name="Shape 24"/>
          <p:cNvSpPr/>
          <p:nvPr/>
        </p:nvSpPr>
        <p:spPr>
          <a:xfrm>
            <a:off x="2114636" y="3885313"/>
            <a:ext cx="8741664" cy="402336"/>
          </a:xfrm>
          <a:prstGeom prst="rect">
            <a:avLst/>
          </a:prstGeom>
          <a:solidFill>
            <a:srgbClr val="2EA8D4"/>
          </a:solidFill>
          <a:ln/>
        </p:spPr>
        <p:txBody>
          <a:bodyPr/>
          <a:lstStyle/>
          <a:p>
            <a:endParaRPr lang="pt-PT"/>
          </a:p>
        </p:txBody>
      </p:sp>
      <p:sp>
        <p:nvSpPr>
          <p:cNvPr id="83" name="Text 25"/>
          <p:cNvSpPr/>
          <p:nvPr/>
        </p:nvSpPr>
        <p:spPr>
          <a:xfrm>
            <a:off x="2206076" y="3912745"/>
            <a:ext cx="8412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Poppins Medium" pitchFamily="34" charset="0"/>
                <a:ea typeface="Poppins Medium" pitchFamily="34" charset="-122"/>
                <a:cs typeface="Poppins Medium" pitchFamily="34" charset="-120"/>
              </a:rPr>
              <a:t>PROJECTO 2 — Infraestruturas Hidráulicas Estratégicas: Barragem de Moamba-Major e Fontes Seguras</a:t>
            </a:r>
            <a:endParaRPr lang="en-US" sz="1200" dirty="0"/>
          </a:p>
        </p:txBody>
      </p:sp>
      <p:sp>
        <p:nvSpPr>
          <p:cNvPr id="84" name="Shape 26"/>
          <p:cNvSpPr/>
          <p:nvPr/>
        </p:nvSpPr>
        <p:spPr>
          <a:xfrm>
            <a:off x="2182732" y="4305937"/>
            <a:ext cx="8676000" cy="256032"/>
          </a:xfrm>
          <a:prstGeom prst="rect">
            <a:avLst/>
          </a:prstGeom>
          <a:solidFill>
            <a:srgbClr val="EFF6FB"/>
          </a:solidFill>
          <a:ln/>
        </p:spPr>
        <p:txBody>
          <a:bodyPr/>
          <a:lstStyle/>
          <a:p>
            <a:endParaRPr lang="pt-PT"/>
          </a:p>
        </p:txBody>
      </p:sp>
      <p:sp>
        <p:nvSpPr>
          <p:cNvPr id="85" name="Text 27"/>
          <p:cNvSpPr/>
          <p:nvPr/>
        </p:nvSpPr>
        <p:spPr>
          <a:xfrm>
            <a:off x="2206076" y="4333369"/>
            <a:ext cx="17373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2EA8D4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Relevância:</a:t>
            </a:r>
            <a:endParaRPr lang="en-US" sz="1050" dirty="0"/>
          </a:p>
        </p:txBody>
      </p:sp>
      <p:sp>
        <p:nvSpPr>
          <p:cNvPr id="86" name="Text 28"/>
          <p:cNvSpPr/>
          <p:nvPr/>
        </p:nvSpPr>
        <p:spPr>
          <a:xfrm>
            <a:off x="3925148" y="4333369"/>
            <a:ext cx="67665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40404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Segurança hídrica da Grande Maputo (+2M pessoas); resiliência climática; usos múltiplos</a:t>
            </a:r>
            <a:endParaRPr lang="en-US" sz="1050" dirty="0"/>
          </a:p>
        </p:txBody>
      </p:sp>
      <p:sp>
        <p:nvSpPr>
          <p:cNvPr id="87" name="Shape 29"/>
          <p:cNvSpPr/>
          <p:nvPr/>
        </p:nvSpPr>
        <p:spPr>
          <a:xfrm>
            <a:off x="2114636" y="4580257"/>
            <a:ext cx="8741664" cy="256032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PT"/>
          </a:p>
        </p:txBody>
      </p:sp>
      <p:sp>
        <p:nvSpPr>
          <p:cNvPr id="88" name="Text 30"/>
          <p:cNvSpPr/>
          <p:nvPr/>
        </p:nvSpPr>
        <p:spPr>
          <a:xfrm>
            <a:off x="2206076" y="4607689"/>
            <a:ext cx="17373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2EA8D4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Investimento:</a:t>
            </a:r>
            <a:endParaRPr lang="en-US" sz="1050" dirty="0"/>
          </a:p>
        </p:txBody>
      </p:sp>
      <p:sp>
        <p:nvSpPr>
          <p:cNvPr id="89" name="Text 31"/>
          <p:cNvSpPr/>
          <p:nvPr/>
        </p:nvSpPr>
        <p:spPr>
          <a:xfrm>
            <a:off x="3925148" y="4607689"/>
            <a:ext cx="67665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40404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&gt;250 M USD — em negociação com Banco Mundial; Project Finance estruturado pelo FIPAAS</a:t>
            </a:r>
            <a:endParaRPr lang="en-US" sz="1050" dirty="0"/>
          </a:p>
        </p:txBody>
      </p:sp>
      <p:sp>
        <p:nvSpPr>
          <p:cNvPr id="90" name="Shape 32"/>
          <p:cNvSpPr/>
          <p:nvPr/>
        </p:nvSpPr>
        <p:spPr>
          <a:xfrm>
            <a:off x="2182732" y="4854577"/>
            <a:ext cx="8676000" cy="256032"/>
          </a:xfrm>
          <a:prstGeom prst="rect">
            <a:avLst/>
          </a:prstGeom>
          <a:solidFill>
            <a:srgbClr val="EFF6FB"/>
          </a:solidFill>
          <a:ln/>
        </p:spPr>
        <p:txBody>
          <a:bodyPr/>
          <a:lstStyle/>
          <a:p>
            <a:endParaRPr lang="pt-PT"/>
          </a:p>
        </p:txBody>
      </p:sp>
      <p:sp>
        <p:nvSpPr>
          <p:cNvPr id="91" name="Text 33"/>
          <p:cNvSpPr/>
          <p:nvPr/>
        </p:nvSpPr>
        <p:spPr>
          <a:xfrm>
            <a:off x="2206076" y="4882009"/>
            <a:ext cx="17373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2EA8D4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Modelo FIPAAS:</a:t>
            </a:r>
            <a:endParaRPr lang="en-US" sz="1050" dirty="0"/>
          </a:p>
        </p:txBody>
      </p:sp>
      <p:sp>
        <p:nvSpPr>
          <p:cNvPr id="92" name="Text 34"/>
          <p:cNvSpPr/>
          <p:nvPr/>
        </p:nvSpPr>
        <p:spPr>
          <a:xfrm>
            <a:off x="3925148" y="4882009"/>
            <a:ext cx="67665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40404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Estrutura o compacto de financiamento; FIPAAS como gestor da dívida e garante parcial</a:t>
            </a:r>
            <a:endParaRPr lang="en-US" sz="1050" dirty="0"/>
          </a:p>
        </p:txBody>
      </p:sp>
      <p:sp>
        <p:nvSpPr>
          <p:cNvPr id="93" name="Shape 35"/>
          <p:cNvSpPr/>
          <p:nvPr/>
        </p:nvSpPr>
        <p:spPr>
          <a:xfrm>
            <a:off x="2114636" y="5128897"/>
            <a:ext cx="8741664" cy="256032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PT"/>
          </a:p>
        </p:txBody>
      </p:sp>
      <p:sp>
        <p:nvSpPr>
          <p:cNvPr id="94" name="Text 36"/>
          <p:cNvSpPr/>
          <p:nvPr/>
        </p:nvSpPr>
        <p:spPr>
          <a:xfrm>
            <a:off x="2206076" y="5156329"/>
            <a:ext cx="17373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2EA8D4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Protecção ambiental:</a:t>
            </a:r>
            <a:endParaRPr lang="en-US" sz="1050" dirty="0"/>
          </a:p>
        </p:txBody>
      </p:sp>
      <p:sp>
        <p:nvSpPr>
          <p:cNvPr id="95" name="Text 37"/>
          <p:cNvSpPr/>
          <p:nvPr/>
        </p:nvSpPr>
        <p:spPr>
          <a:xfrm>
            <a:off x="3925148" y="5156329"/>
            <a:ext cx="67665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40404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Gestão integrada da bacia hidrográfica; preservação das fontes de água como activo estratégico</a:t>
            </a:r>
            <a:endParaRPr lang="en-US" sz="1050" dirty="0"/>
          </a:p>
        </p:txBody>
      </p:sp>
      <p:sp>
        <p:nvSpPr>
          <p:cNvPr id="96" name="Shape 38"/>
          <p:cNvSpPr/>
          <p:nvPr/>
        </p:nvSpPr>
        <p:spPr>
          <a:xfrm>
            <a:off x="2202188" y="5403217"/>
            <a:ext cx="8676000" cy="256032"/>
          </a:xfrm>
          <a:prstGeom prst="rect">
            <a:avLst/>
          </a:prstGeom>
          <a:solidFill>
            <a:srgbClr val="EFF6FB"/>
          </a:solidFill>
          <a:ln/>
        </p:spPr>
        <p:txBody>
          <a:bodyPr/>
          <a:lstStyle/>
          <a:p>
            <a:endParaRPr lang="pt-PT"/>
          </a:p>
        </p:txBody>
      </p:sp>
      <p:sp>
        <p:nvSpPr>
          <p:cNvPr id="97" name="Text 39"/>
          <p:cNvSpPr/>
          <p:nvPr/>
        </p:nvSpPr>
        <p:spPr>
          <a:xfrm>
            <a:off x="2206076" y="5430649"/>
            <a:ext cx="17373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2EA8D4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Impacto:</a:t>
            </a:r>
            <a:endParaRPr lang="en-US" sz="1050" dirty="0"/>
          </a:p>
        </p:txBody>
      </p:sp>
      <p:sp>
        <p:nvSpPr>
          <p:cNvPr id="98" name="Text 40"/>
          <p:cNvSpPr/>
          <p:nvPr/>
        </p:nvSpPr>
        <p:spPr>
          <a:xfrm>
            <a:off x="3925148" y="5430649"/>
            <a:ext cx="67665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40404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Catalisador de investimento privado na distribuição; expansão via PPP nas zonas abastecidas</a:t>
            </a:r>
            <a:endParaRPr lang="en-US" sz="1050" dirty="0"/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549BA342-1184-A54D-5B19-3353D1C184AC}"/>
              </a:ext>
            </a:extLst>
          </p:cNvPr>
          <p:cNvSpPr txBox="1"/>
          <p:nvPr/>
        </p:nvSpPr>
        <p:spPr>
          <a:xfrm>
            <a:off x="2077456" y="1369525"/>
            <a:ext cx="8541100" cy="375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1400" b="1" dirty="0">
                <a:solidFill>
                  <a:srgbClr val="002060"/>
                </a:solidFill>
                <a:latin typeface="Poppins Medium" pitchFamily="34" charset="0"/>
                <a:ea typeface="Poppins Medium" pitchFamily="34" charset="-122"/>
                <a:cs typeface="Poppins Medium" pitchFamily="34" charset="-120"/>
              </a:rPr>
              <a:t>Três Projectos Âncora</a:t>
            </a:r>
            <a:endParaRPr lang="en-US" sz="1400" dirty="0">
              <a:solidFill>
                <a:srgbClr val="002060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101" name="Shape 41"/>
          <p:cNvSpPr/>
          <p:nvPr/>
        </p:nvSpPr>
        <p:spPr>
          <a:xfrm>
            <a:off x="2218595" y="5807525"/>
            <a:ext cx="8640000" cy="411480"/>
          </a:xfrm>
          <a:prstGeom prst="rect">
            <a:avLst/>
          </a:prstGeom>
          <a:solidFill>
            <a:srgbClr val="1F3864"/>
          </a:solidFill>
          <a:ln/>
        </p:spPr>
        <p:txBody>
          <a:bodyPr/>
          <a:lstStyle/>
          <a:p>
            <a:endParaRPr lang="pt-PT"/>
          </a:p>
        </p:txBody>
      </p:sp>
      <p:sp>
        <p:nvSpPr>
          <p:cNvPr id="102" name="Text 42"/>
          <p:cNvSpPr/>
          <p:nvPr/>
        </p:nvSpPr>
        <p:spPr>
          <a:xfrm>
            <a:off x="2077456" y="5871533"/>
            <a:ext cx="8668512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i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Ambos os projectos demonstram a abordagem integrada do FIPAAS: rural com doações, urbano com financiamento privado — um único fundo, modelos diferenciados.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865047169"/>
      </p:ext>
    </p:extLst>
  </p:cSld>
  <p:clrMapOvr>
    <a:masterClrMapping/>
  </p:clrMapOvr>
  <p:transition spd="slow" advClick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>
            <a:extLst>
              <a:ext uri="{FF2B5EF4-FFF2-40B4-BE49-F238E27FC236}">
                <a16:creationId xmlns:a16="http://schemas.microsoft.com/office/drawing/2014/main" id="{CC76034C-D631-BD7D-C30D-26E708AB1D67}"/>
              </a:ext>
            </a:extLst>
          </p:cNvPr>
          <p:cNvSpPr txBox="1"/>
          <p:nvPr/>
        </p:nvSpPr>
        <p:spPr>
          <a:xfrm>
            <a:off x="11169876" y="6269678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B6732D"/>
                </a:solidFill>
                <a:latin typeface="Poppins Medium" pitchFamily="2" charset="77"/>
                <a:cs typeface="Poppins Medium" pitchFamily="2" charset="77"/>
              </a:rPr>
              <a:t>5</a:t>
            </a:r>
            <a:endParaRPr lang="en-MZ" sz="2000" dirty="0">
              <a:solidFill>
                <a:srgbClr val="B6732D"/>
              </a:solidFill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4EAAE2C-BC44-321B-8AD1-11898E13866E}"/>
              </a:ext>
            </a:extLst>
          </p:cNvPr>
          <p:cNvSpPr txBox="1"/>
          <p:nvPr/>
        </p:nvSpPr>
        <p:spPr>
          <a:xfrm>
            <a:off x="2023532" y="417349"/>
            <a:ext cx="883276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latin typeface="Poppins" pitchFamily="2" charset="77"/>
                <a:cs typeface="Poppins" pitchFamily="2" charset="77"/>
              </a:rPr>
              <a:t>DEMONSTRAÇÃO DA ABORDAGEM INTEGRADA DO FIPAAS</a:t>
            </a:r>
          </a:p>
        </p:txBody>
      </p:sp>
      <p:sp>
        <p:nvSpPr>
          <p:cNvPr id="63" name="Shape 5"/>
          <p:cNvSpPr/>
          <p:nvPr/>
        </p:nvSpPr>
        <p:spPr>
          <a:xfrm>
            <a:off x="2187788" y="1855345"/>
            <a:ext cx="8595360" cy="36576"/>
          </a:xfrm>
          <a:prstGeom prst="rect">
            <a:avLst/>
          </a:prstGeom>
          <a:solidFill>
            <a:srgbClr val="B6732D"/>
          </a:solidFill>
          <a:ln/>
        </p:spPr>
        <p:txBody>
          <a:bodyPr/>
          <a:lstStyle/>
          <a:p>
            <a:endParaRPr lang="pt-PT"/>
          </a:p>
        </p:txBody>
      </p:sp>
      <p:sp>
        <p:nvSpPr>
          <p:cNvPr id="64" name="Shape 6"/>
          <p:cNvSpPr/>
          <p:nvPr/>
        </p:nvSpPr>
        <p:spPr>
          <a:xfrm>
            <a:off x="2114636" y="1974217"/>
            <a:ext cx="8741664" cy="402336"/>
          </a:xfrm>
          <a:prstGeom prst="rect">
            <a:avLst/>
          </a:prstGeom>
          <a:solidFill>
            <a:schemeClr val="accent2">
              <a:lumMod val="75000"/>
            </a:schemeClr>
          </a:solidFill>
          <a:ln/>
        </p:spPr>
        <p:txBody>
          <a:bodyPr/>
          <a:lstStyle/>
          <a:p>
            <a:endParaRPr lang="pt-PT"/>
          </a:p>
        </p:txBody>
      </p:sp>
      <p:sp>
        <p:nvSpPr>
          <p:cNvPr id="65" name="Text 7"/>
          <p:cNvSpPr/>
          <p:nvPr/>
        </p:nvSpPr>
        <p:spPr>
          <a:xfrm>
            <a:off x="2206076" y="2000762"/>
            <a:ext cx="8412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Poppins Medium" pitchFamily="34" charset="0"/>
                <a:ea typeface="Poppins Medium" pitchFamily="34" charset="-122"/>
                <a:cs typeface="Poppins Medium" pitchFamily="34" charset="-120"/>
              </a:rPr>
              <a:t>PROJECTO 3 – </a:t>
            </a:r>
            <a:r>
              <a:rPr lang="en-US" sz="1200" b="1" dirty="0" err="1">
                <a:solidFill>
                  <a:srgbClr val="FFFFFF"/>
                </a:solidFill>
                <a:latin typeface="Poppins Medium" pitchFamily="34" charset="0"/>
                <a:ea typeface="Poppins Medium" pitchFamily="34" charset="-122"/>
                <a:cs typeface="Poppins Medium" pitchFamily="34" charset="-120"/>
              </a:rPr>
              <a:t>Saneamento</a:t>
            </a:r>
            <a:r>
              <a:rPr lang="en-US" sz="1200" b="1" dirty="0">
                <a:solidFill>
                  <a:srgbClr val="FFFFFF"/>
                </a:solidFill>
                <a:latin typeface="Poppins Medium" pitchFamily="34" charset="0"/>
                <a:ea typeface="Poppins Medium" pitchFamily="34" charset="-122"/>
                <a:cs typeface="Poppins Medium" pitchFamily="34" charset="-120"/>
              </a:rPr>
              <a:t> </a:t>
            </a:r>
            <a:endParaRPr lang="en-US" sz="1200" dirty="0"/>
          </a:p>
        </p:txBody>
      </p:sp>
      <p:sp>
        <p:nvSpPr>
          <p:cNvPr id="66" name="Shape 8"/>
          <p:cNvSpPr/>
          <p:nvPr/>
        </p:nvSpPr>
        <p:spPr>
          <a:xfrm>
            <a:off x="2114636" y="2385697"/>
            <a:ext cx="8741664" cy="256032"/>
          </a:xfrm>
          <a:prstGeom prst="rect">
            <a:avLst/>
          </a:prstGeom>
          <a:solidFill>
            <a:srgbClr val="FEF0EE"/>
          </a:solidFill>
          <a:ln/>
        </p:spPr>
        <p:txBody>
          <a:bodyPr/>
          <a:lstStyle/>
          <a:p>
            <a:endParaRPr lang="pt-PT"/>
          </a:p>
        </p:txBody>
      </p:sp>
      <p:sp>
        <p:nvSpPr>
          <p:cNvPr id="67" name="Text 9"/>
          <p:cNvSpPr/>
          <p:nvPr/>
        </p:nvSpPr>
        <p:spPr>
          <a:xfrm>
            <a:off x="2206076" y="2413129"/>
            <a:ext cx="17373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chemeClr val="accent2">
                    <a:lumMod val="75000"/>
                  </a:schemeClr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Foco geográfico:</a:t>
            </a:r>
            <a:endParaRPr lang="en-US" sz="105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68" name="Text 10"/>
          <p:cNvSpPr/>
          <p:nvPr/>
        </p:nvSpPr>
        <p:spPr>
          <a:xfrm>
            <a:off x="3925148" y="2413129"/>
            <a:ext cx="67665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050" dirty="0" err="1">
                <a:solidFill>
                  <a:srgbClr val="404040"/>
                </a:solidFill>
                <a:latin typeface="Poppins" pitchFamily="34" charset="0"/>
                <a:ea typeface="Poppins" pitchFamily="34" charset="-122"/>
              </a:rPr>
              <a:t>S</a:t>
            </a:r>
            <a:r>
              <a:rPr lang="en-US" sz="1050" dirty="0" err="1">
                <a:solidFill>
                  <a:srgbClr val="40404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ofala</a:t>
            </a:r>
            <a:r>
              <a:rPr lang="en-US" sz="1050" dirty="0">
                <a:solidFill>
                  <a:srgbClr val="40404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 – </a:t>
            </a:r>
            <a:r>
              <a:rPr lang="en-US" sz="1050" dirty="0" err="1">
                <a:solidFill>
                  <a:srgbClr val="40404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Cidade</a:t>
            </a:r>
            <a:r>
              <a:rPr lang="en-US" sz="1050" dirty="0">
                <a:solidFill>
                  <a:srgbClr val="40404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 da Beira </a:t>
            </a:r>
            <a:endParaRPr lang="en-US" sz="1050" dirty="0"/>
          </a:p>
        </p:txBody>
      </p:sp>
      <p:sp>
        <p:nvSpPr>
          <p:cNvPr id="69" name="Shape 11"/>
          <p:cNvSpPr/>
          <p:nvPr/>
        </p:nvSpPr>
        <p:spPr>
          <a:xfrm>
            <a:off x="2114636" y="2660017"/>
            <a:ext cx="8741664" cy="256032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PT"/>
          </a:p>
        </p:txBody>
      </p:sp>
      <p:sp>
        <p:nvSpPr>
          <p:cNvPr id="70" name="Text 12"/>
          <p:cNvSpPr/>
          <p:nvPr/>
        </p:nvSpPr>
        <p:spPr>
          <a:xfrm>
            <a:off x="2206076" y="2687449"/>
            <a:ext cx="17373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chemeClr val="accent2">
                    <a:lumMod val="75000"/>
                  </a:schemeClr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Beneficiários</a:t>
            </a:r>
            <a:r>
              <a:rPr lang="en-US" sz="1050" b="1" dirty="0">
                <a:solidFill>
                  <a:srgbClr val="C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:</a:t>
            </a:r>
            <a:endParaRPr lang="en-US" sz="1050" dirty="0"/>
          </a:p>
        </p:txBody>
      </p:sp>
      <p:sp>
        <p:nvSpPr>
          <p:cNvPr id="72" name="Shape 14"/>
          <p:cNvSpPr/>
          <p:nvPr/>
        </p:nvSpPr>
        <p:spPr>
          <a:xfrm>
            <a:off x="2114636" y="2934337"/>
            <a:ext cx="8741664" cy="256032"/>
          </a:xfrm>
          <a:prstGeom prst="rect">
            <a:avLst/>
          </a:prstGeom>
          <a:solidFill>
            <a:srgbClr val="FEF0EE"/>
          </a:solidFill>
          <a:ln/>
        </p:spPr>
        <p:txBody>
          <a:bodyPr/>
          <a:lstStyle/>
          <a:p>
            <a:endParaRPr lang="pt-PT"/>
          </a:p>
        </p:txBody>
      </p:sp>
      <p:sp>
        <p:nvSpPr>
          <p:cNvPr id="73" name="Text 15"/>
          <p:cNvSpPr/>
          <p:nvPr/>
        </p:nvSpPr>
        <p:spPr>
          <a:xfrm>
            <a:off x="2206076" y="2961769"/>
            <a:ext cx="17373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chemeClr val="accent2">
                    <a:lumMod val="75000"/>
                  </a:schemeClr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Infraestrutura</a:t>
            </a:r>
            <a:r>
              <a:rPr lang="en-US" sz="1050" b="1" dirty="0">
                <a:solidFill>
                  <a:srgbClr val="C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:</a:t>
            </a:r>
            <a:endParaRPr lang="en-US" sz="1050" dirty="0"/>
          </a:p>
        </p:txBody>
      </p:sp>
      <p:sp>
        <p:nvSpPr>
          <p:cNvPr id="75" name="Shape 17"/>
          <p:cNvSpPr/>
          <p:nvPr/>
        </p:nvSpPr>
        <p:spPr>
          <a:xfrm>
            <a:off x="2114636" y="3208657"/>
            <a:ext cx="8741664" cy="256032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PT"/>
          </a:p>
        </p:txBody>
      </p:sp>
      <p:sp>
        <p:nvSpPr>
          <p:cNvPr id="76" name="Text 18"/>
          <p:cNvSpPr/>
          <p:nvPr/>
        </p:nvSpPr>
        <p:spPr>
          <a:xfrm>
            <a:off x="2206076" y="3236089"/>
            <a:ext cx="17373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chemeClr val="accent2">
                    <a:lumMod val="75000"/>
                  </a:schemeClr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Investimento</a:t>
            </a:r>
            <a:r>
              <a:rPr lang="en-US" sz="1050" b="1" dirty="0">
                <a:solidFill>
                  <a:srgbClr val="C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:</a:t>
            </a:r>
            <a:endParaRPr lang="en-US" sz="1050" dirty="0"/>
          </a:p>
        </p:txBody>
      </p:sp>
      <p:sp>
        <p:nvSpPr>
          <p:cNvPr id="78" name="Shape 20"/>
          <p:cNvSpPr/>
          <p:nvPr/>
        </p:nvSpPr>
        <p:spPr>
          <a:xfrm>
            <a:off x="2114636" y="3482977"/>
            <a:ext cx="8741664" cy="256032"/>
          </a:xfrm>
          <a:prstGeom prst="rect">
            <a:avLst/>
          </a:prstGeom>
          <a:solidFill>
            <a:srgbClr val="FEF0EE"/>
          </a:solidFill>
          <a:ln/>
        </p:spPr>
        <p:txBody>
          <a:bodyPr/>
          <a:lstStyle/>
          <a:p>
            <a:endParaRPr lang="pt-PT"/>
          </a:p>
        </p:txBody>
      </p:sp>
      <p:sp>
        <p:nvSpPr>
          <p:cNvPr id="79" name="Text 21"/>
          <p:cNvSpPr/>
          <p:nvPr/>
        </p:nvSpPr>
        <p:spPr>
          <a:xfrm>
            <a:off x="2206076" y="3510409"/>
            <a:ext cx="17373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chemeClr val="accent2">
                    <a:lumMod val="75000"/>
                  </a:schemeClr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Modelo FIPAAS:</a:t>
            </a:r>
            <a:endParaRPr lang="en-US" sz="105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81" name="Shape 23"/>
          <p:cNvSpPr/>
          <p:nvPr/>
        </p:nvSpPr>
        <p:spPr>
          <a:xfrm>
            <a:off x="2114636" y="3793873"/>
            <a:ext cx="8741664" cy="36576"/>
          </a:xfrm>
          <a:prstGeom prst="rect">
            <a:avLst/>
          </a:prstGeom>
          <a:solidFill>
            <a:srgbClr val="B6732D"/>
          </a:solidFill>
          <a:ln/>
        </p:spPr>
        <p:txBody>
          <a:bodyPr/>
          <a:lstStyle/>
          <a:p>
            <a:endParaRPr lang="pt-PT"/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549BA342-1184-A54D-5B19-3353D1C184AC}"/>
              </a:ext>
            </a:extLst>
          </p:cNvPr>
          <p:cNvSpPr txBox="1"/>
          <p:nvPr/>
        </p:nvSpPr>
        <p:spPr>
          <a:xfrm>
            <a:off x="2077456" y="1369525"/>
            <a:ext cx="854110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1400" b="1" dirty="0">
                <a:solidFill>
                  <a:srgbClr val="002060"/>
                </a:solidFill>
                <a:latin typeface="Poppins Medium" pitchFamily="34" charset="0"/>
                <a:ea typeface="Poppins Medium" pitchFamily="34" charset="-122"/>
                <a:cs typeface="Poppins Medium" pitchFamily="34" charset="-120"/>
              </a:rPr>
              <a:t>Três Projectos Âncora</a:t>
            </a:r>
            <a:endParaRPr lang="en-US" sz="1400" dirty="0">
              <a:solidFill>
                <a:srgbClr val="002060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44" name="Text 13"/>
          <p:cNvSpPr/>
          <p:nvPr/>
        </p:nvSpPr>
        <p:spPr>
          <a:xfrm>
            <a:off x="3925148" y="2687449"/>
            <a:ext cx="67665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050" dirty="0">
                <a:solidFill>
                  <a:srgbClr val="40404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130 Mil </a:t>
            </a:r>
            <a:r>
              <a:rPr lang="en-US" sz="1050" dirty="0" err="1">
                <a:solidFill>
                  <a:srgbClr val="40404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pessoas</a:t>
            </a:r>
            <a:r>
              <a:rPr lang="en-US" sz="1050" dirty="0">
                <a:solidFill>
                  <a:srgbClr val="40404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 </a:t>
            </a:r>
            <a:r>
              <a:rPr lang="en-US" sz="1050" dirty="0" err="1">
                <a:solidFill>
                  <a:srgbClr val="40404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protegidas</a:t>
            </a:r>
            <a:r>
              <a:rPr lang="en-US" sz="1050" dirty="0">
                <a:solidFill>
                  <a:srgbClr val="40404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 contra o </a:t>
            </a:r>
            <a:r>
              <a:rPr lang="en-US" sz="1050" dirty="0" err="1">
                <a:solidFill>
                  <a:srgbClr val="40404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risco</a:t>
            </a:r>
            <a:r>
              <a:rPr lang="en-US" sz="1050" dirty="0">
                <a:solidFill>
                  <a:srgbClr val="40404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 de </a:t>
            </a:r>
            <a:r>
              <a:rPr lang="en-US" sz="1050" dirty="0" err="1">
                <a:solidFill>
                  <a:srgbClr val="40404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inundação</a:t>
            </a:r>
            <a:r>
              <a:rPr lang="en-US" sz="1050" dirty="0">
                <a:solidFill>
                  <a:srgbClr val="40404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 pluvial e </a:t>
            </a:r>
            <a:r>
              <a:rPr lang="en-US" sz="1050" dirty="0" err="1">
                <a:solidFill>
                  <a:srgbClr val="40404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redução</a:t>
            </a:r>
            <a:r>
              <a:rPr lang="en-US" sz="1050" dirty="0">
                <a:solidFill>
                  <a:srgbClr val="40404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 de </a:t>
            </a:r>
            <a:r>
              <a:rPr lang="en-US" sz="1050" dirty="0" err="1">
                <a:solidFill>
                  <a:srgbClr val="40404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doenças</a:t>
            </a:r>
            <a:r>
              <a:rPr lang="en-US" sz="1050" dirty="0">
                <a:solidFill>
                  <a:srgbClr val="40404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 de </a:t>
            </a:r>
            <a:r>
              <a:rPr lang="en-US" sz="1050" dirty="0" err="1">
                <a:solidFill>
                  <a:srgbClr val="40404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origem</a:t>
            </a:r>
            <a:r>
              <a:rPr lang="en-US" sz="1050" dirty="0">
                <a:solidFill>
                  <a:srgbClr val="40404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 </a:t>
            </a:r>
            <a:r>
              <a:rPr lang="en-US" sz="1050" dirty="0" err="1">
                <a:solidFill>
                  <a:srgbClr val="40404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hidrica</a:t>
            </a:r>
            <a:endParaRPr lang="en-US" sz="1050" dirty="0"/>
          </a:p>
        </p:txBody>
      </p:sp>
      <p:sp>
        <p:nvSpPr>
          <p:cNvPr id="45" name="Text 16"/>
          <p:cNvSpPr/>
          <p:nvPr/>
        </p:nvSpPr>
        <p:spPr>
          <a:xfrm>
            <a:off x="3925148" y="2961769"/>
            <a:ext cx="67665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/>
              <a:t>Sistema de </a:t>
            </a:r>
            <a:r>
              <a:rPr lang="en-US" sz="1050" dirty="0" err="1">
                <a:solidFill>
                  <a:srgbClr val="40404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Drenagem</a:t>
            </a:r>
            <a:r>
              <a:rPr lang="en-US" sz="1200" dirty="0"/>
              <a:t> da </a:t>
            </a:r>
            <a:r>
              <a:rPr lang="en-US" sz="1200" dirty="0" err="1"/>
              <a:t>Cidade</a:t>
            </a:r>
            <a:r>
              <a:rPr lang="en-US" sz="1200" dirty="0"/>
              <a:t> da Beira – 17km de </a:t>
            </a:r>
            <a:r>
              <a:rPr lang="en-US" sz="1200" dirty="0" err="1"/>
              <a:t>Canais</a:t>
            </a:r>
            <a:r>
              <a:rPr lang="en-US" sz="1200" dirty="0"/>
              <a:t> A1 e A2 e 70ha da </a:t>
            </a:r>
            <a:r>
              <a:rPr lang="en-US" sz="1200" dirty="0" err="1"/>
              <a:t>Bacia</a:t>
            </a:r>
            <a:r>
              <a:rPr lang="en-US" sz="1200" dirty="0"/>
              <a:t> do </a:t>
            </a:r>
            <a:r>
              <a:rPr lang="en-US" sz="1200" dirty="0" err="1"/>
              <a:t>Estoril</a:t>
            </a:r>
            <a:r>
              <a:rPr lang="en-US" sz="1200" dirty="0"/>
              <a:t> </a:t>
            </a:r>
          </a:p>
        </p:txBody>
      </p:sp>
      <p:sp>
        <p:nvSpPr>
          <p:cNvPr id="46" name="Text 19"/>
          <p:cNvSpPr/>
          <p:nvPr/>
        </p:nvSpPr>
        <p:spPr>
          <a:xfrm>
            <a:off x="3925148" y="3236089"/>
            <a:ext cx="67665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pt-PT" sz="1050" noProof="0" dirty="0">
                <a:solidFill>
                  <a:srgbClr val="40404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~</a:t>
            </a:r>
            <a:r>
              <a:rPr lang="pt-PT" sz="1050" dirty="0">
                <a:solidFill>
                  <a:srgbClr val="40404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60</a:t>
            </a:r>
            <a:r>
              <a:rPr lang="pt-PT" sz="1050" noProof="0" dirty="0">
                <a:solidFill>
                  <a:srgbClr val="40404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 M USD </a:t>
            </a:r>
            <a:endParaRPr lang="pt-PT" sz="1050" noProof="0" dirty="0"/>
          </a:p>
        </p:txBody>
      </p:sp>
      <p:sp>
        <p:nvSpPr>
          <p:cNvPr id="48" name="Text 22"/>
          <p:cNvSpPr/>
          <p:nvPr/>
        </p:nvSpPr>
        <p:spPr>
          <a:xfrm>
            <a:off x="3925148" y="3510409"/>
            <a:ext cx="67665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404040"/>
                </a:solidFill>
                <a:latin typeface="Poppins" pitchFamily="34" charset="0"/>
                <a:ea typeface="Poppins" pitchFamily="34" charset="-122"/>
              </a:rPr>
              <a:t>Grant (Banco Mundial e Invest </a:t>
            </a:r>
            <a:r>
              <a:rPr lang="en-US" sz="1050" dirty="0" err="1">
                <a:solidFill>
                  <a:srgbClr val="404040"/>
                </a:solidFill>
                <a:latin typeface="Poppins" pitchFamily="34" charset="0"/>
                <a:ea typeface="Poppins" pitchFamily="34" charset="-122"/>
              </a:rPr>
              <a:t>internacional</a:t>
            </a:r>
            <a:r>
              <a:rPr lang="en-US" sz="1050" dirty="0">
                <a:solidFill>
                  <a:srgbClr val="404040"/>
                </a:solidFill>
                <a:latin typeface="Poppins" pitchFamily="34" charset="0"/>
                <a:ea typeface="Poppins" pitchFamily="34" charset="-122"/>
              </a:rPr>
              <a:t>)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2088011731"/>
      </p:ext>
    </p:extLst>
  </p:cSld>
  <p:clrMapOvr>
    <a:masterClrMapping/>
  </p:clrMapOvr>
  <p:transition spd="slow" advClick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549BA342-1184-A54D-5B19-3353D1C184AC}"/>
              </a:ext>
            </a:extLst>
          </p:cNvPr>
          <p:cNvSpPr txBox="1"/>
          <p:nvPr/>
        </p:nvSpPr>
        <p:spPr>
          <a:xfrm>
            <a:off x="2290172" y="1227708"/>
            <a:ext cx="8541100" cy="3754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1400" b="1" dirty="0">
                <a:solidFill>
                  <a:srgbClr val="002060"/>
                </a:solidFill>
                <a:latin typeface="Poppins Medium" pitchFamily="34" charset="0"/>
                <a:ea typeface="Poppins Medium" pitchFamily="34" charset="-122"/>
                <a:cs typeface="Poppins Medium" pitchFamily="34" charset="-120"/>
              </a:rPr>
              <a:t>Como o FIPAAS Converte Fontes em Impacto no Terreno</a:t>
            </a:r>
            <a:endParaRPr lang="en-US" sz="1400" dirty="0">
              <a:solidFill>
                <a:srgbClr val="002060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C76034C-D631-BD7D-C30D-26E708AB1D67}"/>
              </a:ext>
            </a:extLst>
          </p:cNvPr>
          <p:cNvSpPr txBox="1"/>
          <p:nvPr/>
        </p:nvSpPr>
        <p:spPr>
          <a:xfrm>
            <a:off x="11169876" y="6269678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B6732D"/>
                </a:solidFill>
                <a:latin typeface="Poppins Medium" pitchFamily="2" charset="77"/>
                <a:cs typeface="Poppins Medium" pitchFamily="2" charset="77"/>
              </a:rPr>
              <a:t>7</a:t>
            </a:r>
            <a:endParaRPr lang="en-MZ" sz="2000" dirty="0">
              <a:solidFill>
                <a:srgbClr val="B6732D"/>
              </a:solidFill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4EAAE2C-BC44-321B-8AD1-11898E13866E}"/>
              </a:ext>
            </a:extLst>
          </p:cNvPr>
          <p:cNvSpPr txBox="1"/>
          <p:nvPr/>
        </p:nvSpPr>
        <p:spPr>
          <a:xfrm>
            <a:off x="2290172" y="581377"/>
            <a:ext cx="69900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Poppins" pitchFamily="2" charset="77"/>
                <a:cs typeface="Poppins" pitchFamily="2" charset="77"/>
              </a:rPr>
              <a:t>ARQUITECTURA FINANCEIRA</a:t>
            </a:r>
            <a:endParaRPr lang="en-MZ" sz="3600" b="1" dirty="0">
              <a:latin typeface="Poppins" pitchFamily="2" charset="77"/>
              <a:cs typeface="Poppins" pitchFamily="2" charset="77"/>
            </a:endParaRPr>
          </a:p>
        </p:txBody>
      </p:sp>
      <p:sp>
        <p:nvSpPr>
          <p:cNvPr id="29" name="Shape 28"/>
          <p:cNvSpPr/>
          <p:nvPr/>
        </p:nvSpPr>
        <p:spPr>
          <a:xfrm>
            <a:off x="2317799" y="5607647"/>
            <a:ext cx="8676000" cy="36576"/>
          </a:xfrm>
          <a:prstGeom prst="rect">
            <a:avLst/>
          </a:prstGeom>
          <a:solidFill>
            <a:srgbClr val="B6732D"/>
          </a:solidFill>
          <a:ln/>
        </p:spPr>
        <p:txBody>
          <a:bodyPr/>
          <a:lstStyle/>
          <a:p>
            <a:endParaRPr lang="pt-PT" noProof="0" dirty="0"/>
          </a:p>
        </p:txBody>
      </p:sp>
      <p:sp>
        <p:nvSpPr>
          <p:cNvPr id="9" name="Shape 5"/>
          <p:cNvSpPr/>
          <p:nvPr/>
        </p:nvSpPr>
        <p:spPr>
          <a:xfrm>
            <a:off x="2363324" y="1931759"/>
            <a:ext cx="8595360" cy="36576"/>
          </a:xfrm>
          <a:prstGeom prst="rect">
            <a:avLst/>
          </a:prstGeom>
          <a:solidFill>
            <a:srgbClr val="B6732D"/>
          </a:solidFill>
          <a:ln/>
        </p:spPr>
        <p:txBody>
          <a:bodyPr/>
          <a:lstStyle/>
          <a:p>
            <a:endParaRPr lang="pt-PT"/>
          </a:p>
        </p:txBody>
      </p:sp>
      <p:sp>
        <p:nvSpPr>
          <p:cNvPr id="10" name="Text 6"/>
          <p:cNvSpPr/>
          <p:nvPr/>
        </p:nvSpPr>
        <p:spPr>
          <a:xfrm>
            <a:off x="2290172" y="2068919"/>
            <a:ext cx="23774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F3864"/>
                </a:solidFill>
                <a:latin typeface="Poppins Medium" pitchFamily="34" charset="0"/>
                <a:ea typeface="Poppins Medium" pitchFamily="34" charset="-122"/>
                <a:cs typeface="Poppins Medium" pitchFamily="34" charset="-120"/>
              </a:rPr>
              <a:t>FONTES</a:t>
            </a:r>
            <a:endParaRPr lang="en-US" sz="1100" dirty="0"/>
          </a:p>
        </p:txBody>
      </p:sp>
      <p:sp>
        <p:nvSpPr>
          <p:cNvPr id="11" name="Shape 7"/>
          <p:cNvSpPr/>
          <p:nvPr/>
        </p:nvSpPr>
        <p:spPr>
          <a:xfrm>
            <a:off x="2290172" y="2352383"/>
            <a:ext cx="2377440" cy="438912"/>
          </a:xfrm>
          <a:prstGeom prst="rect">
            <a:avLst/>
          </a:prstGeom>
          <a:solidFill>
            <a:srgbClr val="1F3864"/>
          </a:solidFill>
          <a:ln/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endParaRPr lang="pt-PT"/>
          </a:p>
        </p:txBody>
      </p:sp>
      <p:sp>
        <p:nvSpPr>
          <p:cNvPr id="12" name="Text 8"/>
          <p:cNvSpPr/>
          <p:nvPr/>
        </p:nvSpPr>
        <p:spPr>
          <a:xfrm>
            <a:off x="2363324" y="2407247"/>
            <a:ext cx="2231136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 err="1">
                <a:solidFill>
                  <a:srgbClr val="FFFFFF"/>
                </a:solidFill>
                <a:latin typeface="Poppins" pitchFamily="34" charset="0"/>
                <a:ea typeface="Poppins" pitchFamily="34" charset="-122"/>
              </a:rPr>
              <a:t>Governo</a:t>
            </a:r>
            <a:endParaRPr lang="en-US" sz="1000" dirty="0"/>
          </a:p>
        </p:txBody>
      </p:sp>
      <p:sp>
        <p:nvSpPr>
          <p:cNvPr id="13" name="Text 9"/>
          <p:cNvSpPr/>
          <p:nvPr/>
        </p:nvSpPr>
        <p:spPr>
          <a:xfrm>
            <a:off x="4667612" y="2443823"/>
            <a:ext cx="2743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7F7F7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→</a:t>
            </a:r>
            <a:endParaRPr lang="en-US" sz="1400" dirty="0"/>
          </a:p>
        </p:txBody>
      </p:sp>
      <p:sp>
        <p:nvSpPr>
          <p:cNvPr id="14" name="Shape 10"/>
          <p:cNvSpPr/>
          <p:nvPr/>
        </p:nvSpPr>
        <p:spPr>
          <a:xfrm>
            <a:off x="2290172" y="2864447"/>
            <a:ext cx="2377440" cy="438912"/>
          </a:xfrm>
          <a:prstGeom prst="rect">
            <a:avLst/>
          </a:prstGeom>
          <a:solidFill>
            <a:srgbClr val="C00000"/>
          </a:solidFill>
          <a:ln/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endParaRPr lang="pt-PT"/>
          </a:p>
        </p:txBody>
      </p:sp>
      <p:sp>
        <p:nvSpPr>
          <p:cNvPr id="15" name="Text 11"/>
          <p:cNvSpPr/>
          <p:nvPr/>
        </p:nvSpPr>
        <p:spPr>
          <a:xfrm>
            <a:off x="2363324" y="2919311"/>
            <a:ext cx="2231136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Doações / ODA (rural/sane.)</a:t>
            </a:r>
            <a:endParaRPr lang="en-US" sz="1000" dirty="0"/>
          </a:p>
        </p:txBody>
      </p:sp>
      <p:sp>
        <p:nvSpPr>
          <p:cNvPr id="16" name="Text 12"/>
          <p:cNvSpPr/>
          <p:nvPr/>
        </p:nvSpPr>
        <p:spPr>
          <a:xfrm>
            <a:off x="4667612" y="2955887"/>
            <a:ext cx="2743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7F7F7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→</a:t>
            </a:r>
            <a:endParaRPr lang="en-US" sz="1400" dirty="0"/>
          </a:p>
        </p:txBody>
      </p:sp>
      <p:sp>
        <p:nvSpPr>
          <p:cNvPr id="17" name="Shape 13"/>
          <p:cNvSpPr/>
          <p:nvPr/>
        </p:nvSpPr>
        <p:spPr>
          <a:xfrm>
            <a:off x="2290172" y="3376511"/>
            <a:ext cx="2377440" cy="438912"/>
          </a:xfrm>
          <a:prstGeom prst="rect">
            <a:avLst/>
          </a:prstGeom>
          <a:solidFill>
            <a:srgbClr val="5B9BD5"/>
          </a:solidFill>
          <a:ln/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endParaRPr lang="pt-PT"/>
          </a:p>
        </p:txBody>
      </p:sp>
      <p:sp>
        <p:nvSpPr>
          <p:cNvPr id="19" name="Text 14"/>
          <p:cNvSpPr/>
          <p:nvPr/>
        </p:nvSpPr>
        <p:spPr>
          <a:xfrm>
            <a:off x="2363324" y="3431375"/>
            <a:ext cx="2231136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Financiamento Concessional</a:t>
            </a:r>
            <a:endParaRPr lang="en-US" sz="1000" dirty="0"/>
          </a:p>
        </p:txBody>
      </p:sp>
      <p:sp>
        <p:nvSpPr>
          <p:cNvPr id="20" name="Text 15"/>
          <p:cNvSpPr/>
          <p:nvPr/>
        </p:nvSpPr>
        <p:spPr>
          <a:xfrm>
            <a:off x="4667612" y="3467951"/>
            <a:ext cx="2743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7F7F7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→</a:t>
            </a:r>
            <a:endParaRPr lang="en-US" sz="1400" dirty="0"/>
          </a:p>
        </p:txBody>
      </p:sp>
      <p:sp>
        <p:nvSpPr>
          <p:cNvPr id="21" name="Shape 16"/>
          <p:cNvSpPr/>
          <p:nvPr/>
        </p:nvSpPr>
        <p:spPr>
          <a:xfrm>
            <a:off x="2290172" y="3888575"/>
            <a:ext cx="2377440" cy="438912"/>
          </a:xfrm>
          <a:prstGeom prst="rect">
            <a:avLst/>
          </a:prstGeom>
          <a:solidFill>
            <a:srgbClr val="2E8B57"/>
          </a:solidFill>
          <a:ln/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endParaRPr lang="pt-PT"/>
          </a:p>
        </p:txBody>
      </p:sp>
      <p:sp>
        <p:nvSpPr>
          <p:cNvPr id="22" name="Text 17"/>
          <p:cNvSpPr/>
          <p:nvPr/>
        </p:nvSpPr>
        <p:spPr>
          <a:xfrm>
            <a:off x="2363324" y="3943439"/>
            <a:ext cx="2231136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Financiamento Climático</a:t>
            </a:r>
            <a:endParaRPr lang="en-US" sz="1000" dirty="0"/>
          </a:p>
        </p:txBody>
      </p:sp>
      <p:sp>
        <p:nvSpPr>
          <p:cNvPr id="23" name="Text 18"/>
          <p:cNvSpPr/>
          <p:nvPr/>
        </p:nvSpPr>
        <p:spPr>
          <a:xfrm>
            <a:off x="4667612" y="3980015"/>
            <a:ext cx="2743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7F7F7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→</a:t>
            </a:r>
            <a:endParaRPr lang="en-US" sz="1400" dirty="0"/>
          </a:p>
        </p:txBody>
      </p:sp>
      <p:sp>
        <p:nvSpPr>
          <p:cNvPr id="25" name="Shape 19"/>
          <p:cNvSpPr/>
          <p:nvPr/>
        </p:nvSpPr>
        <p:spPr>
          <a:xfrm>
            <a:off x="2290172" y="4400639"/>
            <a:ext cx="2377440" cy="438912"/>
          </a:xfrm>
          <a:prstGeom prst="rect">
            <a:avLst/>
          </a:prstGeom>
          <a:solidFill>
            <a:srgbClr val="B6732D"/>
          </a:solidFill>
          <a:ln/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endParaRPr lang="pt-PT"/>
          </a:p>
        </p:txBody>
      </p:sp>
      <p:sp>
        <p:nvSpPr>
          <p:cNvPr id="26" name="Text 20"/>
          <p:cNvSpPr/>
          <p:nvPr/>
        </p:nvSpPr>
        <p:spPr>
          <a:xfrm>
            <a:off x="2363324" y="4455503"/>
            <a:ext cx="2231136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PPP / Sector Privado</a:t>
            </a:r>
            <a:endParaRPr lang="en-US" sz="1000" dirty="0"/>
          </a:p>
        </p:txBody>
      </p:sp>
      <p:sp>
        <p:nvSpPr>
          <p:cNvPr id="27" name="Text 21"/>
          <p:cNvSpPr/>
          <p:nvPr/>
        </p:nvSpPr>
        <p:spPr>
          <a:xfrm>
            <a:off x="4667612" y="4492079"/>
            <a:ext cx="2743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7F7F7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→</a:t>
            </a:r>
            <a:endParaRPr lang="en-US" sz="1400" dirty="0"/>
          </a:p>
        </p:txBody>
      </p:sp>
      <p:sp>
        <p:nvSpPr>
          <p:cNvPr id="28" name="Shape 22"/>
          <p:cNvSpPr/>
          <p:nvPr/>
        </p:nvSpPr>
        <p:spPr>
          <a:xfrm>
            <a:off x="2290172" y="4912703"/>
            <a:ext cx="2377440" cy="438912"/>
          </a:xfrm>
          <a:prstGeom prst="rect">
            <a:avLst/>
          </a:prstGeom>
          <a:solidFill>
            <a:srgbClr val="7F7F7F"/>
          </a:solidFill>
          <a:ln/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endParaRPr lang="pt-PT"/>
          </a:p>
        </p:txBody>
      </p:sp>
      <p:sp>
        <p:nvSpPr>
          <p:cNvPr id="30" name="Text 23"/>
          <p:cNvSpPr/>
          <p:nvPr/>
        </p:nvSpPr>
        <p:spPr>
          <a:xfrm>
            <a:off x="2363324" y="4967567"/>
            <a:ext cx="2231136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Financiamento Comercial</a:t>
            </a:r>
            <a:endParaRPr lang="en-US" sz="1000" dirty="0"/>
          </a:p>
        </p:txBody>
      </p:sp>
      <p:sp>
        <p:nvSpPr>
          <p:cNvPr id="31" name="Text 24"/>
          <p:cNvSpPr/>
          <p:nvPr/>
        </p:nvSpPr>
        <p:spPr>
          <a:xfrm>
            <a:off x="4667612" y="5004143"/>
            <a:ext cx="2743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7F7F7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→</a:t>
            </a:r>
            <a:endParaRPr lang="en-US" sz="1400" dirty="0"/>
          </a:p>
        </p:txBody>
      </p:sp>
      <p:sp>
        <p:nvSpPr>
          <p:cNvPr id="32" name="Shape 25"/>
          <p:cNvSpPr/>
          <p:nvPr/>
        </p:nvSpPr>
        <p:spPr>
          <a:xfrm>
            <a:off x="4941932" y="2068919"/>
            <a:ext cx="3017520" cy="3337560"/>
          </a:xfrm>
          <a:prstGeom prst="rect">
            <a:avLst/>
          </a:prstGeom>
          <a:solidFill>
            <a:srgbClr val="2EA8D4"/>
          </a:solidFill>
          <a:ln/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endParaRPr lang="pt-PT"/>
          </a:p>
        </p:txBody>
      </p:sp>
      <p:sp>
        <p:nvSpPr>
          <p:cNvPr id="33" name="Shape 26"/>
          <p:cNvSpPr/>
          <p:nvPr/>
        </p:nvSpPr>
        <p:spPr>
          <a:xfrm>
            <a:off x="4941932" y="2068919"/>
            <a:ext cx="3017520" cy="457200"/>
          </a:xfrm>
          <a:prstGeom prst="rect">
            <a:avLst/>
          </a:prstGeom>
          <a:solidFill>
            <a:srgbClr val="1F3864"/>
          </a:solidFill>
          <a:ln/>
        </p:spPr>
        <p:txBody>
          <a:bodyPr/>
          <a:lstStyle/>
          <a:p>
            <a:endParaRPr lang="pt-PT"/>
          </a:p>
        </p:txBody>
      </p:sp>
      <p:sp>
        <p:nvSpPr>
          <p:cNvPr id="34" name="Text 27"/>
          <p:cNvSpPr/>
          <p:nvPr/>
        </p:nvSpPr>
        <p:spPr>
          <a:xfrm>
            <a:off x="4941932" y="2096351"/>
            <a:ext cx="301752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Poppins Medium" pitchFamily="34" charset="0"/>
                <a:ea typeface="Poppins Medium" pitchFamily="34" charset="-122"/>
                <a:cs typeface="Poppins Medium" pitchFamily="34" charset="-120"/>
              </a:rPr>
              <a:t>FIPAAS, FP</a:t>
            </a:r>
            <a:endParaRPr lang="en-US" sz="1600" dirty="0"/>
          </a:p>
        </p:txBody>
      </p:sp>
      <p:sp>
        <p:nvSpPr>
          <p:cNvPr id="35" name="Text 28"/>
          <p:cNvSpPr/>
          <p:nvPr/>
        </p:nvSpPr>
        <p:spPr>
          <a:xfrm>
            <a:off x="5033372" y="2590127"/>
            <a:ext cx="2834640" cy="2706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Mobilização multi-fonte</a:t>
            </a:r>
            <a:endParaRPr lang="en-US" sz="1200" dirty="0"/>
          </a:p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Gestão fiduciária</a:t>
            </a:r>
            <a:endParaRPr lang="en-US" sz="1200" dirty="0"/>
          </a:p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Preparação de projectos</a:t>
            </a:r>
            <a:endParaRPr lang="en-US" sz="1200" dirty="0"/>
          </a:p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Implementação integrada</a:t>
            </a:r>
            <a:endParaRPr lang="en-US" sz="1200" dirty="0"/>
          </a:p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Serviço da dívida</a:t>
            </a:r>
            <a:endParaRPr lang="en-US" sz="1200" dirty="0"/>
          </a:p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Monitoria &amp; avaliação</a:t>
            </a:r>
            <a:endParaRPr lang="en-US" sz="1200" dirty="0"/>
          </a:p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Reporte consolidado</a:t>
            </a:r>
            <a:endParaRPr lang="en-US" sz="1200" dirty="0"/>
          </a:p>
          <a:p>
            <a:pPr marL="342900" indent="-342900">
              <a:buSzPct val="100000"/>
              <a:buChar char="•"/>
            </a:pPr>
            <a:r>
              <a:rPr lang="pt-PT" sz="120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Salvaguardas ambientais e sociais</a:t>
            </a:r>
            <a:endParaRPr lang="pt-PT" sz="1200" dirty="0"/>
          </a:p>
        </p:txBody>
      </p:sp>
      <p:sp>
        <p:nvSpPr>
          <p:cNvPr id="36" name="Text 29"/>
          <p:cNvSpPr/>
          <p:nvPr/>
        </p:nvSpPr>
        <p:spPr>
          <a:xfrm>
            <a:off x="7959452" y="2068919"/>
            <a:ext cx="307238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F3864"/>
                </a:solidFill>
                <a:latin typeface="Poppins Medium" pitchFamily="34" charset="0"/>
                <a:ea typeface="Poppins Medium" pitchFamily="34" charset="-122"/>
                <a:cs typeface="Poppins Medium" pitchFamily="34" charset="-120"/>
              </a:rPr>
              <a:t>USOS / DESTINO</a:t>
            </a:r>
            <a:endParaRPr lang="en-US" sz="1100" dirty="0"/>
          </a:p>
        </p:txBody>
      </p:sp>
      <p:sp>
        <p:nvSpPr>
          <p:cNvPr id="37" name="Text 30"/>
          <p:cNvSpPr/>
          <p:nvPr/>
        </p:nvSpPr>
        <p:spPr>
          <a:xfrm>
            <a:off x="7959452" y="2443823"/>
            <a:ext cx="2743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7F7F7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→</a:t>
            </a:r>
            <a:endParaRPr lang="en-US" sz="1400" dirty="0"/>
          </a:p>
        </p:txBody>
      </p:sp>
      <p:sp>
        <p:nvSpPr>
          <p:cNvPr id="38" name="Shape 31"/>
          <p:cNvSpPr/>
          <p:nvPr/>
        </p:nvSpPr>
        <p:spPr>
          <a:xfrm>
            <a:off x="8233772" y="2352383"/>
            <a:ext cx="2798064" cy="548640"/>
          </a:xfrm>
          <a:prstGeom prst="rect">
            <a:avLst/>
          </a:prstGeom>
          <a:solidFill>
            <a:srgbClr val="C00000"/>
          </a:solidFill>
          <a:ln/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endParaRPr lang="pt-PT"/>
          </a:p>
        </p:txBody>
      </p:sp>
      <p:sp>
        <p:nvSpPr>
          <p:cNvPr id="42" name="Text 32"/>
          <p:cNvSpPr/>
          <p:nvPr/>
        </p:nvSpPr>
        <p:spPr>
          <a:xfrm>
            <a:off x="8306924" y="2407247"/>
            <a:ext cx="265176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Rural</a:t>
            </a:r>
            <a:endParaRPr lang="en-US" sz="1000" dirty="0"/>
          </a:p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(doações →fontes dispersas)</a:t>
            </a:r>
            <a:endParaRPr lang="en-US" sz="1000" dirty="0"/>
          </a:p>
        </p:txBody>
      </p:sp>
      <p:sp>
        <p:nvSpPr>
          <p:cNvPr id="43" name="Text 33"/>
          <p:cNvSpPr/>
          <p:nvPr/>
        </p:nvSpPr>
        <p:spPr>
          <a:xfrm>
            <a:off x="7959452" y="3083903"/>
            <a:ext cx="2743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7F7F7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→</a:t>
            </a:r>
            <a:endParaRPr lang="en-US" sz="1400" dirty="0"/>
          </a:p>
        </p:txBody>
      </p:sp>
      <p:sp>
        <p:nvSpPr>
          <p:cNvPr id="44" name="Shape 34"/>
          <p:cNvSpPr/>
          <p:nvPr/>
        </p:nvSpPr>
        <p:spPr>
          <a:xfrm>
            <a:off x="8233772" y="2992463"/>
            <a:ext cx="2798064" cy="548640"/>
          </a:xfrm>
          <a:prstGeom prst="rect">
            <a:avLst/>
          </a:prstGeom>
          <a:solidFill>
            <a:srgbClr val="B6732D"/>
          </a:solidFill>
          <a:ln/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endParaRPr lang="pt-PT"/>
          </a:p>
        </p:txBody>
      </p:sp>
      <p:sp>
        <p:nvSpPr>
          <p:cNvPr id="45" name="Text 35"/>
          <p:cNvSpPr/>
          <p:nvPr/>
        </p:nvSpPr>
        <p:spPr>
          <a:xfrm>
            <a:off x="8306924" y="3047327"/>
            <a:ext cx="265176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Saneamento</a:t>
            </a:r>
            <a:endParaRPr lang="en-US" sz="1000" dirty="0"/>
          </a:p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(doações → toda a cadeia)</a:t>
            </a:r>
            <a:endParaRPr lang="en-US" sz="1000" dirty="0"/>
          </a:p>
        </p:txBody>
      </p:sp>
      <p:sp>
        <p:nvSpPr>
          <p:cNvPr id="46" name="Text 36"/>
          <p:cNvSpPr/>
          <p:nvPr/>
        </p:nvSpPr>
        <p:spPr>
          <a:xfrm>
            <a:off x="7959452" y="3723983"/>
            <a:ext cx="2743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7F7F7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→</a:t>
            </a:r>
            <a:endParaRPr lang="en-US" sz="1400" dirty="0"/>
          </a:p>
        </p:txBody>
      </p:sp>
      <p:sp>
        <p:nvSpPr>
          <p:cNvPr id="47" name="Shape 37"/>
          <p:cNvSpPr/>
          <p:nvPr/>
        </p:nvSpPr>
        <p:spPr>
          <a:xfrm>
            <a:off x="8233772" y="3632543"/>
            <a:ext cx="2798064" cy="548640"/>
          </a:xfrm>
          <a:prstGeom prst="rect">
            <a:avLst/>
          </a:prstGeom>
          <a:solidFill>
            <a:srgbClr val="5B9BD5"/>
          </a:solidFill>
          <a:ln/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endParaRPr lang="pt-PT"/>
          </a:p>
        </p:txBody>
      </p:sp>
      <p:sp>
        <p:nvSpPr>
          <p:cNvPr id="48" name="Text 38"/>
          <p:cNvSpPr/>
          <p:nvPr/>
        </p:nvSpPr>
        <p:spPr>
          <a:xfrm>
            <a:off x="8306924" y="3687407"/>
            <a:ext cx="265176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Vilas / Secundários</a:t>
            </a:r>
            <a:endParaRPr lang="en-US" sz="1000" dirty="0"/>
          </a:p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(blended → </a:t>
            </a:r>
            <a:r>
              <a:rPr lang="en-US" sz="1000" b="1" dirty="0" smtClean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SEAAS/POCS)</a:t>
            </a:r>
            <a:endParaRPr lang="en-US" sz="1000" dirty="0"/>
          </a:p>
        </p:txBody>
      </p:sp>
      <p:sp>
        <p:nvSpPr>
          <p:cNvPr id="49" name="Text 39"/>
          <p:cNvSpPr/>
          <p:nvPr/>
        </p:nvSpPr>
        <p:spPr>
          <a:xfrm>
            <a:off x="7959452" y="4364063"/>
            <a:ext cx="2743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7F7F7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→</a:t>
            </a:r>
            <a:endParaRPr lang="en-US" sz="1400" dirty="0"/>
          </a:p>
        </p:txBody>
      </p:sp>
      <p:sp>
        <p:nvSpPr>
          <p:cNvPr id="50" name="Shape 40"/>
          <p:cNvSpPr/>
          <p:nvPr/>
        </p:nvSpPr>
        <p:spPr>
          <a:xfrm>
            <a:off x="8233772" y="4272623"/>
            <a:ext cx="2798064" cy="548640"/>
          </a:xfrm>
          <a:prstGeom prst="rect">
            <a:avLst/>
          </a:prstGeom>
          <a:solidFill>
            <a:srgbClr val="2EA8D4"/>
          </a:solidFill>
          <a:ln/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endParaRPr lang="pt-PT"/>
          </a:p>
        </p:txBody>
      </p:sp>
      <p:sp>
        <p:nvSpPr>
          <p:cNvPr id="51" name="Text 41"/>
          <p:cNvSpPr/>
          <p:nvPr/>
        </p:nvSpPr>
        <p:spPr>
          <a:xfrm>
            <a:off x="8306924" y="4327487"/>
            <a:ext cx="265176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Urbano Principal</a:t>
            </a:r>
            <a:endParaRPr lang="en-US" sz="1000" dirty="0"/>
          </a:p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(privado → </a:t>
            </a:r>
            <a:r>
              <a:rPr lang="en-US" sz="1000" b="1" dirty="0" err="1" smtClean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AdeM</a:t>
            </a:r>
            <a:r>
              <a:rPr lang="en-US" sz="1000" b="1" dirty="0" smtClean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/SEAAS/POCS)</a:t>
            </a:r>
            <a:endParaRPr lang="en-US" sz="1000" dirty="0"/>
          </a:p>
        </p:txBody>
      </p:sp>
      <p:sp>
        <p:nvSpPr>
          <p:cNvPr id="52" name="Text 42"/>
          <p:cNvSpPr/>
          <p:nvPr/>
        </p:nvSpPr>
        <p:spPr>
          <a:xfrm>
            <a:off x="7959452" y="5004143"/>
            <a:ext cx="2743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7F7F7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→</a:t>
            </a:r>
            <a:endParaRPr lang="en-US" sz="1400" dirty="0"/>
          </a:p>
        </p:txBody>
      </p:sp>
      <p:sp>
        <p:nvSpPr>
          <p:cNvPr id="53" name="Shape 43"/>
          <p:cNvSpPr/>
          <p:nvPr/>
        </p:nvSpPr>
        <p:spPr>
          <a:xfrm>
            <a:off x="8233772" y="4912703"/>
            <a:ext cx="2798064" cy="548640"/>
          </a:xfrm>
          <a:prstGeom prst="rect">
            <a:avLst/>
          </a:prstGeom>
          <a:solidFill>
            <a:srgbClr val="2E8B57"/>
          </a:solidFill>
          <a:ln/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endParaRPr lang="pt-PT"/>
          </a:p>
        </p:txBody>
      </p:sp>
      <p:sp>
        <p:nvSpPr>
          <p:cNvPr id="54" name="Text 44"/>
          <p:cNvSpPr/>
          <p:nvPr/>
        </p:nvSpPr>
        <p:spPr>
          <a:xfrm>
            <a:off x="8306924" y="4967567"/>
            <a:ext cx="265176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Fontes &amp; Barragens</a:t>
            </a:r>
            <a:endParaRPr lang="en-US" sz="1000" dirty="0"/>
          </a:p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(estratégico)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1027201"/>
      </p:ext>
    </p:extLst>
  </p:cSld>
  <p:clrMapOvr>
    <a:masterClrMapping/>
  </p:clrMapOvr>
  <p:transition spd="slow" advClick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>
            <a:extLst>
              <a:ext uri="{FF2B5EF4-FFF2-40B4-BE49-F238E27FC236}">
                <a16:creationId xmlns:a16="http://schemas.microsoft.com/office/drawing/2014/main" id="{CC76034C-D631-BD7D-C30D-26E708AB1D67}"/>
              </a:ext>
            </a:extLst>
          </p:cNvPr>
          <p:cNvSpPr txBox="1"/>
          <p:nvPr/>
        </p:nvSpPr>
        <p:spPr>
          <a:xfrm>
            <a:off x="11169876" y="6269678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B6732D"/>
                </a:solidFill>
                <a:latin typeface="Poppins Medium" pitchFamily="2" charset="77"/>
                <a:cs typeface="Poppins Medium" pitchFamily="2" charset="77"/>
              </a:rPr>
              <a:t>7</a:t>
            </a:r>
            <a:endParaRPr lang="en-MZ" sz="2000" dirty="0">
              <a:solidFill>
                <a:srgbClr val="B6732D"/>
              </a:solidFill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4EAAE2C-BC44-321B-8AD1-11898E13866E}"/>
              </a:ext>
            </a:extLst>
          </p:cNvPr>
          <p:cNvSpPr txBox="1"/>
          <p:nvPr/>
        </p:nvSpPr>
        <p:spPr>
          <a:xfrm>
            <a:off x="1959428" y="581377"/>
            <a:ext cx="87215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Poppins" pitchFamily="2" charset="77"/>
                <a:cs typeface="Poppins" pitchFamily="2" charset="77"/>
              </a:rPr>
              <a:t>COMPACTO DO SECTOR DE ÁGUAS</a:t>
            </a:r>
            <a:endParaRPr lang="en-MZ" sz="3600" b="1" dirty="0">
              <a:latin typeface="Poppins" pitchFamily="2" charset="77"/>
              <a:cs typeface="Poppins" pitchFamily="2" charset="77"/>
            </a:endParaRPr>
          </a:p>
        </p:txBody>
      </p:sp>
      <p:sp>
        <p:nvSpPr>
          <p:cNvPr id="60" name="CaixaDeTexto 1">
            <a:extLst>
              <a:ext uri="{FF2B5EF4-FFF2-40B4-BE49-F238E27FC236}">
                <a16:creationId xmlns:a16="http://schemas.microsoft.com/office/drawing/2014/main" id="{EB5D9579-C863-0DDB-D39D-026F7B9E5D2E}"/>
              </a:ext>
            </a:extLst>
          </p:cNvPr>
          <p:cNvSpPr txBox="1"/>
          <p:nvPr/>
        </p:nvSpPr>
        <p:spPr>
          <a:xfrm>
            <a:off x="3125975" y="3822855"/>
            <a:ext cx="8353799" cy="264687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pt-PT" sz="1400" b="1" dirty="0">
                <a:solidFill>
                  <a:srgbClr val="002060"/>
                </a:solidFill>
                <a:latin typeface="Poppins"/>
              </a:rPr>
              <a:t>Pilares do Compacto</a:t>
            </a:r>
          </a:p>
          <a:p>
            <a:pPr marL="793750" lvl="0" indent="-457200">
              <a:buFont typeface="Arial" panose="020B0604020202020204" pitchFamily="34" charset="0"/>
              <a:buChar char="•"/>
            </a:pPr>
            <a:r>
              <a:rPr lang="pt-PT" b="1" dirty="0"/>
              <a:t>Pilar I </a:t>
            </a:r>
            <a:r>
              <a:rPr lang="pt-PT" dirty="0"/>
              <a:t>- Fortalecimento de políticas, instituições e regulação;</a:t>
            </a:r>
            <a:endParaRPr lang="en-US" dirty="0"/>
          </a:p>
          <a:p>
            <a:pPr marL="793750" lvl="0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pt-PT" b="1" dirty="0"/>
              <a:t>Pilar II </a:t>
            </a:r>
            <a:r>
              <a:rPr lang="pt-PT" dirty="0"/>
              <a:t>- Redução do défice na provisão e no acesso aos serviços, mitigando os riscos de segurança Hídrica;</a:t>
            </a:r>
            <a:endParaRPr lang="en-US" dirty="0"/>
          </a:p>
          <a:p>
            <a:pPr marL="793750" lvl="0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pt-PT" b="1" dirty="0"/>
              <a:t>Pilar III </a:t>
            </a:r>
            <a:r>
              <a:rPr lang="pt-PT" dirty="0"/>
              <a:t>- Melhoria do desempenho na prestação dos serviços com reforço da eficiência operacional e da qualidade do atendimento; e</a:t>
            </a:r>
            <a:endParaRPr lang="en-US" dirty="0"/>
          </a:p>
          <a:p>
            <a:pPr marL="793750" lvl="0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pt-PT" b="1" dirty="0"/>
              <a:t>Pilar IV </a:t>
            </a:r>
            <a:r>
              <a:rPr lang="pt-PT" dirty="0"/>
              <a:t>- Fortalecimento da participação e financiamento do sector privado.</a:t>
            </a:r>
          </a:p>
        </p:txBody>
      </p:sp>
      <p:sp>
        <p:nvSpPr>
          <p:cNvPr id="62" name="CaixaDeTexto 1">
            <a:extLst>
              <a:ext uri="{FF2B5EF4-FFF2-40B4-BE49-F238E27FC236}">
                <a16:creationId xmlns:a16="http://schemas.microsoft.com/office/drawing/2014/main" id="{EB5D9579-C863-0DDB-D39D-026F7B9E5D2E}"/>
              </a:ext>
            </a:extLst>
          </p:cNvPr>
          <p:cNvSpPr txBox="1"/>
          <p:nvPr/>
        </p:nvSpPr>
        <p:spPr>
          <a:xfrm>
            <a:off x="1006704" y="1227708"/>
            <a:ext cx="10473070" cy="243143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spcAft>
                <a:spcPts val="1200"/>
              </a:spcAft>
            </a:pPr>
            <a:r>
              <a:rPr lang="pt-PT" sz="1400" b="1" dirty="0" err="1">
                <a:solidFill>
                  <a:srgbClr val="002060"/>
                </a:solidFill>
                <a:latin typeface="Poppins"/>
              </a:rPr>
              <a:t>Objectivos</a:t>
            </a:r>
            <a:r>
              <a:rPr lang="pt-PT" sz="1400" b="1" dirty="0">
                <a:solidFill>
                  <a:srgbClr val="002060"/>
                </a:solidFill>
                <a:latin typeface="Poppins"/>
              </a:rPr>
              <a:t> do Compacto</a:t>
            </a:r>
          </a:p>
          <a:p>
            <a:pPr lvl="0"/>
            <a:r>
              <a:rPr lang="pt-PT" sz="1400" dirty="0">
                <a:latin typeface="Poppins"/>
              </a:rPr>
              <a:t>Instrumento de referência de objectivos e metas do subsector para os próximos 10 anos e de mobilização de financiamentos e parcerias para a materialização destes objectivos e metas.</a:t>
            </a:r>
          </a:p>
          <a:p>
            <a:pPr marL="793750" lvl="0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pt-PT" sz="1400" dirty="0">
                <a:latin typeface="Poppins"/>
              </a:rPr>
              <a:t>Diversificar e gerir os  recursos hídricos;</a:t>
            </a:r>
          </a:p>
          <a:p>
            <a:pPr marL="793750" lvl="0" indent="-4572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pt-PT" sz="1400" dirty="0">
                <a:latin typeface="Poppins"/>
              </a:rPr>
              <a:t>Acelerar do acesso aos serviços de ASH, garantindo a proteção das populações vulneráveis;</a:t>
            </a:r>
          </a:p>
          <a:p>
            <a:pPr marL="793750" lvl="0" indent="-4572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pt-PT" sz="1400" dirty="0">
                <a:latin typeface="Poppins"/>
              </a:rPr>
              <a:t>Melhorar a resiliência climática através da capacidade de armazenamento e gestão de riscos;</a:t>
            </a:r>
          </a:p>
          <a:p>
            <a:pPr marL="793750" lvl="0" indent="-4572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pt-PT" sz="1400" dirty="0">
                <a:latin typeface="Poppins"/>
              </a:rPr>
              <a:t>Melhorar a governança do subsector; e</a:t>
            </a:r>
          </a:p>
          <a:p>
            <a:pPr marL="793750" lvl="0" indent="-4572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pt-PT" sz="1400" dirty="0">
                <a:latin typeface="Poppins"/>
              </a:rPr>
              <a:t>Melhorar a prestação de contas através da monitoria-baseada em resultados. </a:t>
            </a:r>
          </a:p>
        </p:txBody>
      </p:sp>
    </p:spTree>
    <p:extLst>
      <p:ext uri="{BB962C8B-B14F-4D97-AF65-F5344CB8AC3E}">
        <p14:creationId xmlns:p14="http://schemas.microsoft.com/office/powerpoint/2010/main" val="911256524"/>
      </p:ext>
    </p:extLst>
  </p:cSld>
  <p:clrMapOvr>
    <a:masterClrMapping/>
  </p:clrMapOvr>
  <p:transition spd="slow" advClick="0"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549BA342-1184-A54D-5B19-3353D1C184AC}"/>
              </a:ext>
            </a:extLst>
          </p:cNvPr>
          <p:cNvSpPr txBox="1"/>
          <p:nvPr/>
        </p:nvSpPr>
        <p:spPr>
          <a:xfrm>
            <a:off x="1959429" y="1227708"/>
            <a:ext cx="8541100" cy="3754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1400" b="1" dirty="0">
                <a:solidFill>
                  <a:srgbClr val="002060"/>
                </a:solidFill>
                <a:latin typeface="Poppins Medium" pitchFamily="34" charset="0"/>
                <a:ea typeface="Poppins Medium" pitchFamily="34" charset="-122"/>
                <a:cs typeface="Poppins Medium" pitchFamily="34" charset="-120"/>
              </a:rPr>
              <a:t>Moçambique: Rumo à Universalização do Abastecimento de Água e Saneamento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C76034C-D631-BD7D-C30D-26E708AB1D67}"/>
              </a:ext>
            </a:extLst>
          </p:cNvPr>
          <p:cNvSpPr txBox="1"/>
          <p:nvPr/>
        </p:nvSpPr>
        <p:spPr>
          <a:xfrm>
            <a:off x="11169876" y="6269678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B6732D"/>
                </a:solidFill>
                <a:latin typeface="Poppins Medium" pitchFamily="2" charset="77"/>
                <a:cs typeface="Poppins Medium" pitchFamily="2" charset="77"/>
              </a:rPr>
              <a:t>9</a:t>
            </a:r>
            <a:endParaRPr lang="en-MZ" sz="2000" dirty="0">
              <a:solidFill>
                <a:srgbClr val="B6732D"/>
              </a:solidFill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4EAAE2C-BC44-321B-8AD1-11898E13866E}"/>
              </a:ext>
            </a:extLst>
          </p:cNvPr>
          <p:cNvSpPr txBox="1"/>
          <p:nvPr/>
        </p:nvSpPr>
        <p:spPr>
          <a:xfrm>
            <a:off x="1959429" y="581377"/>
            <a:ext cx="69900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Poppins" pitchFamily="2" charset="77"/>
                <a:cs typeface="Poppins" pitchFamily="2" charset="77"/>
              </a:rPr>
              <a:t>CONSIDERAÇÕES FINAIS</a:t>
            </a:r>
          </a:p>
        </p:txBody>
      </p:sp>
      <p:sp>
        <p:nvSpPr>
          <p:cNvPr id="45" name="Shape 5">
            <a:extLst>
              <a:ext uri="{FF2B5EF4-FFF2-40B4-BE49-F238E27FC236}">
                <a16:creationId xmlns:a16="http://schemas.microsoft.com/office/drawing/2014/main" id="{08B41DE6-4F6C-92EF-A93E-C28D80CD4BC4}"/>
              </a:ext>
            </a:extLst>
          </p:cNvPr>
          <p:cNvSpPr/>
          <p:nvPr/>
        </p:nvSpPr>
        <p:spPr>
          <a:xfrm>
            <a:off x="1905169" y="2051964"/>
            <a:ext cx="475488" cy="475488"/>
          </a:xfrm>
          <a:prstGeom prst="ellipse">
            <a:avLst/>
          </a:prstGeom>
          <a:solidFill>
            <a:srgbClr val="C00000"/>
          </a:solidFill>
          <a:ln/>
        </p:spPr>
        <p:txBody>
          <a:bodyPr/>
          <a:lstStyle/>
          <a:p>
            <a:endParaRPr lang="pt-PT"/>
          </a:p>
        </p:txBody>
      </p:sp>
      <p:sp>
        <p:nvSpPr>
          <p:cNvPr id="46" name="Text 6">
            <a:extLst>
              <a:ext uri="{FF2B5EF4-FFF2-40B4-BE49-F238E27FC236}">
                <a16:creationId xmlns:a16="http://schemas.microsoft.com/office/drawing/2014/main" id="{5938430D-AF49-8102-1027-7951B5AA3998}"/>
              </a:ext>
            </a:extLst>
          </p:cNvPr>
          <p:cNvSpPr/>
          <p:nvPr/>
        </p:nvSpPr>
        <p:spPr>
          <a:xfrm>
            <a:off x="1905169" y="2051964"/>
            <a:ext cx="475488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Poppins Medium" pitchFamily="34" charset="0"/>
                <a:ea typeface="Poppins Medium" pitchFamily="34" charset="-122"/>
                <a:cs typeface="Poppins Medium" pitchFamily="34" charset="-120"/>
              </a:rPr>
              <a:t>01</a:t>
            </a:r>
            <a:endParaRPr lang="en-US" sz="1200" dirty="0"/>
          </a:p>
        </p:txBody>
      </p:sp>
      <p:sp>
        <p:nvSpPr>
          <p:cNvPr id="47" name="Text 7">
            <a:extLst>
              <a:ext uri="{FF2B5EF4-FFF2-40B4-BE49-F238E27FC236}">
                <a16:creationId xmlns:a16="http://schemas.microsoft.com/office/drawing/2014/main" id="{76320508-0A75-C7DB-B475-25659DFDD692}"/>
              </a:ext>
            </a:extLst>
          </p:cNvPr>
          <p:cNvSpPr/>
          <p:nvPr/>
        </p:nvSpPr>
        <p:spPr>
          <a:xfrm>
            <a:off x="2490385" y="1978812"/>
            <a:ext cx="8010144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pt-PT" sz="1200" noProof="0" dirty="0">
                <a:latin typeface="Poppins" pitchFamily="34" charset="0"/>
                <a:ea typeface="Poppins" pitchFamily="34" charset="-122"/>
                <a:cs typeface="Poppins" pitchFamily="34" charset="-120"/>
              </a:rPr>
              <a:t>A </a:t>
            </a:r>
            <a:r>
              <a:rPr lang="pt-PT" sz="1200" b="1" noProof="0" dirty="0">
                <a:latin typeface="Poppins" pitchFamily="34" charset="0"/>
                <a:ea typeface="Poppins" pitchFamily="34" charset="-122"/>
                <a:cs typeface="Poppins" pitchFamily="34" charset="-120"/>
              </a:rPr>
              <a:t>assimetria</a:t>
            </a:r>
            <a:r>
              <a:rPr lang="pt-PT" sz="1200" noProof="0" dirty="0">
                <a:latin typeface="Poppins" pitchFamily="34" charset="0"/>
                <a:ea typeface="Poppins" pitchFamily="34" charset="-122"/>
                <a:cs typeface="Poppins" pitchFamily="34" charset="-120"/>
              </a:rPr>
              <a:t> é real e urgente: 88% urbano </a:t>
            </a:r>
            <a:r>
              <a:rPr lang="pt-PT" sz="1200" noProof="0" dirty="0" err="1">
                <a:latin typeface="Poppins" pitchFamily="34" charset="0"/>
                <a:ea typeface="Poppins" pitchFamily="34" charset="-122"/>
                <a:cs typeface="Poppins" pitchFamily="34" charset="-120"/>
              </a:rPr>
              <a:t>vs</a:t>
            </a:r>
            <a:r>
              <a:rPr lang="pt-PT" sz="1200" noProof="0" dirty="0">
                <a:latin typeface="Poppins" pitchFamily="34" charset="0"/>
                <a:ea typeface="Poppins" pitchFamily="34" charset="-122"/>
                <a:cs typeface="Poppins" pitchFamily="34" charset="-120"/>
              </a:rPr>
              <a:t> 48% rural para água; 18% rural para saneamento. O Compacto </a:t>
            </a:r>
            <a:r>
              <a:rPr lang="pt-PT" sz="1200" b="1" noProof="0" dirty="0">
                <a:latin typeface="Poppins" pitchFamily="34" charset="0"/>
                <a:ea typeface="Poppins" pitchFamily="34" charset="-122"/>
                <a:cs typeface="Poppins" pitchFamily="34" charset="-120"/>
              </a:rPr>
              <a:t>prioriza as zonas mais excluídas  </a:t>
            </a:r>
            <a:r>
              <a:rPr lang="pt-PT" sz="1200" noProof="0" dirty="0">
                <a:latin typeface="Poppins" pitchFamily="34" charset="0"/>
                <a:ea typeface="Poppins" pitchFamily="34" charset="-122"/>
                <a:cs typeface="Poppins" pitchFamily="34" charset="-120"/>
              </a:rPr>
              <a:t>(rural e Saneamento) onde os doadores e o ODA são INDISPENSÁVEIS, pois não existe viabilidade comercial.</a:t>
            </a:r>
            <a:endParaRPr lang="pt-PT" sz="1200" noProof="0" dirty="0"/>
          </a:p>
        </p:txBody>
      </p:sp>
      <p:sp>
        <p:nvSpPr>
          <p:cNvPr id="48" name="Shape 8">
            <a:extLst>
              <a:ext uri="{FF2B5EF4-FFF2-40B4-BE49-F238E27FC236}">
                <a16:creationId xmlns:a16="http://schemas.microsoft.com/office/drawing/2014/main" id="{1509F5E8-71CD-DC83-2FD1-813EE37B22A0}"/>
              </a:ext>
            </a:extLst>
          </p:cNvPr>
          <p:cNvSpPr/>
          <p:nvPr/>
        </p:nvSpPr>
        <p:spPr>
          <a:xfrm>
            <a:off x="1905169" y="2948076"/>
            <a:ext cx="475488" cy="475488"/>
          </a:xfrm>
          <a:prstGeom prst="ellipse">
            <a:avLst/>
          </a:prstGeom>
          <a:solidFill>
            <a:srgbClr val="2EA8D4"/>
          </a:solidFill>
          <a:ln/>
        </p:spPr>
        <p:txBody>
          <a:bodyPr/>
          <a:lstStyle/>
          <a:p>
            <a:endParaRPr lang="pt-PT"/>
          </a:p>
        </p:txBody>
      </p:sp>
      <p:sp>
        <p:nvSpPr>
          <p:cNvPr id="49" name="Text 9">
            <a:extLst>
              <a:ext uri="{FF2B5EF4-FFF2-40B4-BE49-F238E27FC236}">
                <a16:creationId xmlns:a16="http://schemas.microsoft.com/office/drawing/2014/main" id="{E9164D38-33EE-C4C6-6DEC-B05EE6BFF342}"/>
              </a:ext>
            </a:extLst>
          </p:cNvPr>
          <p:cNvSpPr/>
          <p:nvPr/>
        </p:nvSpPr>
        <p:spPr>
          <a:xfrm>
            <a:off x="1905169" y="2948076"/>
            <a:ext cx="475488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Poppins Medium" pitchFamily="34" charset="0"/>
                <a:ea typeface="Poppins Medium" pitchFamily="34" charset="-122"/>
                <a:cs typeface="Poppins Medium" pitchFamily="34" charset="-120"/>
              </a:rPr>
              <a:t>02</a:t>
            </a:r>
            <a:endParaRPr lang="en-US" sz="1200" dirty="0"/>
          </a:p>
        </p:txBody>
      </p:sp>
      <p:sp>
        <p:nvSpPr>
          <p:cNvPr id="50" name="Text 10">
            <a:extLst>
              <a:ext uri="{FF2B5EF4-FFF2-40B4-BE49-F238E27FC236}">
                <a16:creationId xmlns:a16="http://schemas.microsoft.com/office/drawing/2014/main" id="{27EE7EE3-58AD-0E2F-5B78-631746E878F4}"/>
              </a:ext>
            </a:extLst>
          </p:cNvPr>
          <p:cNvSpPr/>
          <p:nvPr/>
        </p:nvSpPr>
        <p:spPr>
          <a:xfrm>
            <a:off x="2490385" y="2874924"/>
            <a:ext cx="8010144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pt-PT" sz="1200" noProof="0" dirty="0">
                <a:latin typeface="Poppins" pitchFamily="34" charset="0"/>
                <a:ea typeface="Poppins" pitchFamily="34" charset="-122"/>
                <a:cs typeface="Poppins" pitchFamily="34" charset="-120"/>
              </a:rPr>
              <a:t>O FIPAAS opera de forma INTEGRADA - não segmentada. Absorve os financiamentos e competências da DNAAS/PRONASAR e da AIAS, mantém as relações com todos os financiadores e amplia a carteira em toda a cadeia de valor: rural, vilas, urbano e saneamento.</a:t>
            </a:r>
            <a:endParaRPr lang="pt-PT" sz="1200" noProof="0" dirty="0"/>
          </a:p>
        </p:txBody>
      </p:sp>
      <p:sp>
        <p:nvSpPr>
          <p:cNvPr id="51" name="Shape 11">
            <a:extLst>
              <a:ext uri="{FF2B5EF4-FFF2-40B4-BE49-F238E27FC236}">
                <a16:creationId xmlns:a16="http://schemas.microsoft.com/office/drawing/2014/main" id="{338E30F5-30F4-5000-5971-66B1AE8DF9A8}"/>
              </a:ext>
            </a:extLst>
          </p:cNvPr>
          <p:cNvSpPr/>
          <p:nvPr/>
        </p:nvSpPr>
        <p:spPr>
          <a:xfrm>
            <a:off x="1905169" y="3844188"/>
            <a:ext cx="475488" cy="475488"/>
          </a:xfrm>
          <a:prstGeom prst="ellipse">
            <a:avLst/>
          </a:prstGeom>
          <a:solidFill>
            <a:srgbClr val="B6732D"/>
          </a:solidFill>
          <a:ln/>
        </p:spPr>
        <p:txBody>
          <a:bodyPr/>
          <a:lstStyle/>
          <a:p>
            <a:endParaRPr lang="pt-PT"/>
          </a:p>
        </p:txBody>
      </p:sp>
      <p:sp>
        <p:nvSpPr>
          <p:cNvPr id="55" name="Text 12">
            <a:extLst>
              <a:ext uri="{FF2B5EF4-FFF2-40B4-BE49-F238E27FC236}">
                <a16:creationId xmlns:a16="http://schemas.microsoft.com/office/drawing/2014/main" id="{A461BD1E-8E0D-9C6A-FB0C-4D23B4E12E23}"/>
              </a:ext>
            </a:extLst>
          </p:cNvPr>
          <p:cNvSpPr/>
          <p:nvPr/>
        </p:nvSpPr>
        <p:spPr>
          <a:xfrm>
            <a:off x="1905169" y="3844188"/>
            <a:ext cx="475488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Poppins Medium" pitchFamily="34" charset="0"/>
                <a:ea typeface="Poppins Medium" pitchFamily="34" charset="-122"/>
                <a:cs typeface="Poppins Medium" pitchFamily="34" charset="-120"/>
              </a:rPr>
              <a:t>03</a:t>
            </a:r>
            <a:endParaRPr lang="en-US" sz="1200" dirty="0"/>
          </a:p>
        </p:txBody>
      </p:sp>
      <p:sp>
        <p:nvSpPr>
          <p:cNvPr id="56" name="Text 13">
            <a:extLst>
              <a:ext uri="{FF2B5EF4-FFF2-40B4-BE49-F238E27FC236}">
                <a16:creationId xmlns:a16="http://schemas.microsoft.com/office/drawing/2014/main" id="{643EF796-1DF0-59FA-2165-4D60ADB070DC}"/>
              </a:ext>
            </a:extLst>
          </p:cNvPr>
          <p:cNvSpPr/>
          <p:nvPr/>
        </p:nvSpPr>
        <p:spPr>
          <a:xfrm>
            <a:off x="2490385" y="3771036"/>
            <a:ext cx="8010144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pt-PT" sz="1200" noProof="0" dirty="0">
                <a:latin typeface="Poppins" pitchFamily="34" charset="0"/>
                <a:ea typeface="Poppins" pitchFamily="34" charset="-122"/>
                <a:cs typeface="Poppins" pitchFamily="34" charset="-120"/>
              </a:rPr>
              <a:t>A </a:t>
            </a:r>
            <a:r>
              <a:rPr lang="pt-PT" sz="1200" b="1" noProof="0" dirty="0">
                <a:latin typeface="Poppins" pitchFamily="34" charset="0"/>
                <a:ea typeface="Poppins" pitchFamily="34" charset="-122"/>
                <a:cs typeface="Poppins" pitchFamily="34" charset="-120"/>
              </a:rPr>
              <a:t>estratégia de capitalização é diferenciada</a:t>
            </a:r>
            <a:r>
              <a:rPr lang="pt-PT" sz="1200" noProof="0" dirty="0">
                <a:latin typeface="Poppins" pitchFamily="34" charset="0"/>
                <a:ea typeface="Poppins" pitchFamily="34" charset="-122"/>
                <a:cs typeface="Poppins" pitchFamily="34" charset="-120"/>
              </a:rPr>
              <a:t>: doações para o rural e saneamento; </a:t>
            </a:r>
            <a:r>
              <a:rPr lang="pt-PT" sz="1200" i="1" noProof="0" dirty="0">
                <a:latin typeface="Poppins" pitchFamily="34" charset="0"/>
                <a:ea typeface="Poppins" pitchFamily="34" charset="-122"/>
                <a:cs typeface="Poppins" pitchFamily="34" charset="-120"/>
              </a:rPr>
              <a:t>blended finance </a:t>
            </a:r>
            <a:r>
              <a:rPr lang="pt-PT" sz="1200" noProof="0" dirty="0">
                <a:latin typeface="Poppins" pitchFamily="34" charset="0"/>
                <a:ea typeface="Poppins" pitchFamily="34" charset="-122"/>
                <a:cs typeface="Poppins" pitchFamily="34" charset="-120"/>
              </a:rPr>
              <a:t>para vilas; PPP e financiamento comercial para os sistemas urbanos com escala. </a:t>
            </a:r>
            <a:r>
              <a:rPr lang="pt-PT" sz="1200" dirty="0">
                <a:latin typeface="Poppins" pitchFamily="34" charset="0"/>
                <a:ea typeface="Poppins" pitchFamily="34" charset="-122"/>
                <a:cs typeface="Poppins" pitchFamily="34" charset="-120"/>
              </a:rPr>
              <a:t>635 </a:t>
            </a:r>
            <a:r>
              <a:rPr lang="pt-PT" sz="1200" noProof="0" dirty="0">
                <a:latin typeface="Poppins" pitchFamily="34" charset="0"/>
                <a:ea typeface="Poppins" pitchFamily="34" charset="-122"/>
                <a:cs typeface="Poppins" pitchFamily="34" charset="-120"/>
              </a:rPr>
              <a:t>M USD são necessários neste quinquénio: a Mesa Redonda é o primeiro momento de compromisso.</a:t>
            </a:r>
            <a:endParaRPr lang="pt-PT" sz="1200" noProof="0" dirty="0"/>
          </a:p>
        </p:txBody>
      </p:sp>
      <p:sp>
        <p:nvSpPr>
          <p:cNvPr id="57" name="Shape 14">
            <a:extLst>
              <a:ext uri="{FF2B5EF4-FFF2-40B4-BE49-F238E27FC236}">
                <a16:creationId xmlns:a16="http://schemas.microsoft.com/office/drawing/2014/main" id="{7224E0EC-0F33-2C73-826C-A59414A50228}"/>
              </a:ext>
            </a:extLst>
          </p:cNvPr>
          <p:cNvSpPr/>
          <p:nvPr/>
        </p:nvSpPr>
        <p:spPr>
          <a:xfrm>
            <a:off x="1905169" y="4740300"/>
            <a:ext cx="475488" cy="475488"/>
          </a:xfrm>
          <a:prstGeom prst="ellipse">
            <a:avLst/>
          </a:prstGeom>
          <a:solidFill>
            <a:srgbClr val="2E8B57"/>
          </a:solidFill>
          <a:ln/>
        </p:spPr>
        <p:txBody>
          <a:bodyPr/>
          <a:lstStyle/>
          <a:p>
            <a:endParaRPr lang="pt-PT"/>
          </a:p>
        </p:txBody>
      </p:sp>
      <p:sp>
        <p:nvSpPr>
          <p:cNvPr id="58" name="Text 15">
            <a:extLst>
              <a:ext uri="{FF2B5EF4-FFF2-40B4-BE49-F238E27FC236}">
                <a16:creationId xmlns:a16="http://schemas.microsoft.com/office/drawing/2014/main" id="{E517EFFA-07A5-74DB-1F71-C9B4A318AA8E}"/>
              </a:ext>
            </a:extLst>
          </p:cNvPr>
          <p:cNvSpPr/>
          <p:nvPr/>
        </p:nvSpPr>
        <p:spPr>
          <a:xfrm>
            <a:off x="1905169" y="4740300"/>
            <a:ext cx="475488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Poppins Medium" pitchFamily="34" charset="0"/>
                <a:ea typeface="Poppins Medium" pitchFamily="34" charset="-122"/>
                <a:cs typeface="Poppins Medium" pitchFamily="34" charset="-120"/>
              </a:rPr>
              <a:t>04</a:t>
            </a:r>
            <a:endParaRPr lang="en-US" sz="1200" dirty="0"/>
          </a:p>
        </p:txBody>
      </p:sp>
      <p:sp>
        <p:nvSpPr>
          <p:cNvPr id="59" name="Text 16">
            <a:extLst>
              <a:ext uri="{FF2B5EF4-FFF2-40B4-BE49-F238E27FC236}">
                <a16:creationId xmlns:a16="http://schemas.microsoft.com/office/drawing/2014/main" id="{657A26C7-379C-EB9F-81A1-004EC04B6771}"/>
              </a:ext>
            </a:extLst>
          </p:cNvPr>
          <p:cNvSpPr/>
          <p:nvPr/>
        </p:nvSpPr>
        <p:spPr>
          <a:xfrm>
            <a:off x="2490385" y="4667148"/>
            <a:ext cx="8010144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pt-PT" sz="1200" noProof="0" dirty="0">
                <a:latin typeface="Poppins" pitchFamily="34" charset="0"/>
                <a:ea typeface="Poppins" pitchFamily="34" charset="-122"/>
                <a:cs typeface="Poppins" pitchFamily="34" charset="-120"/>
              </a:rPr>
              <a:t>O sucesso depende do engajamento activo e continuo dos parceiros no roteiro: Mesa Redonda (23 Mar), Consultas Públicas (Abr), Workshop Nacional (Abr-Mai) e Lançamento do Compacto (Mai 2026). Apela-se ao reforço dos compromissos de financiamento e ao apoio técnico na preparação do compacto. </a:t>
            </a:r>
            <a:endParaRPr lang="pt-PT" sz="1200" noProof="0" dirty="0"/>
          </a:p>
        </p:txBody>
      </p:sp>
      <p:sp>
        <p:nvSpPr>
          <p:cNvPr id="62" name="Text 3">
            <a:extLst>
              <a:ext uri="{FF2B5EF4-FFF2-40B4-BE49-F238E27FC236}">
                <a16:creationId xmlns:a16="http://schemas.microsoft.com/office/drawing/2014/main" id="{0CA8BAF1-3847-28C8-C2BD-C670F5306400}"/>
              </a:ext>
            </a:extLst>
          </p:cNvPr>
          <p:cNvSpPr/>
          <p:nvPr/>
        </p:nvSpPr>
        <p:spPr>
          <a:xfrm>
            <a:off x="2254475" y="6312695"/>
            <a:ext cx="8851605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900" b="1" dirty="0">
                <a:solidFill>
                  <a:schemeClr val="bg2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República de Moçambique  |  MOPHRH  |  Mesa Redonda — 23 </a:t>
            </a:r>
            <a:r>
              <a:rPr lang="en-US" sz="900" b="1" dirty="0" err="1">
                <a:solidFill>
                  <a:schemeClr val="bg2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Março</a:t>
            </a:r>
            <a:r>
              <a:rPr lang="en-US" sz="900" b="1" dirty="0">
                <a:solidFill>
                  <a:schemeClr val="bg2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 2026  |  Hotel Indy Village, Maputo</a:t>
            </a:r>
            <a:endParaRPr lang="en-US" sz="900" dirty="0">
              <a:solidFill>
                <a:schemeClr val="bg2"/>
              </a:solidFill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84830297-075E-212E-D141-D0366BF49EFE}"/>
              </a:ext>
            </a:extLst>
          </p:cNvPr>
          <p:cNvSpPr txBox="1"/>
          <p:nvPr/>
        </p:nvSpPr>
        <p:spPr>
          <a:xfrm>
            <a:off x="5890881" y="5138913"/>
            <a:ext cx="58782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200" b="1" dirty="0">
                <a:latin typeface="Abril Fatface" panose="02000503000000020003" pitchFamily="2" charset="77"/>
                <a:cs typeface="Poppins" pitchFamily="2" charset="77"/>
              </a:rPr>
              <a:t>“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AB8D41C8-404C-5813-1C7C-168A824152C2}"/>
              </a:ext>
            </a:extLst>
          </p:cNvPr>
          <p:cNvSpPr txBox="1"/>
          <p:nvPr/>
        </p:nvSpPr>
        <p:spPr>
          <a:xfrm>
            <a:off x="2380657" y="5631356"/>
            <a:ext cx="76082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000" b="1" noProof="0" dirty="0">
                <a:latin typeface="Poppins" pitchFamily="2" charset="77"/>
                <a:cs typeface="Poppins" pitchFamily="2" charset="77"/>
              </a:rPr>
              <a:t>Moçambique</a:t>
            </a:r>
            <a:r>
              <a:rPr lang="pt-PT" sz="2000" b="1" noProof="0" dirty="0" smtClean="0">
                <a:latin typeface="Poppins" pitchFamily="2" charset="77"/>
                <a:cs typeface="Poppins" pitchFamily="2" charset="77"/>
              </a:rPr>
              <a:t>: Acelerar o Investimento para a Universalização do Acesso à Água e Saneamento</a:t>
            </a:r>
            <a:endParaRPr lang="pt-PT" sz="2000" b="1" noProof="0" dirty="0">
              <a:latin typeface="Poppins" pitchFamily="2" charset="77"/>
              <a:cs typeface="Poppin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393497516"/>
      </p:ext>
    </p:extLst>
  </p:cSld>
  <p:clrMapOvr>
    <a:masterClrMapping/>
  </p:clrMapOvr>
  <p:transition spd="slow" advClick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05F9E267-81C0-4B2C-97A1-4B40BC3C57DD}"/>
              </a:ext>
            </a:extLst>
          </p:cNvPr>
          <p:cNvSpPr txBox="1"/>
          <p:nvPr/>
        </p:nvSpPr>
        <p:spPr>
          <a:xfrm>
            <a:off x="5564444" y="2972754"/>
            <a:ext cx="10631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MZ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Fim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B3FABB0-5544-4813-34D2-B36AEEFC1B51}"/>
              </a:ext>
            </a:extLst>
          </p:cNvPr>
          <p:cNvSpPr/>
          <p:nvPr/>
        </p:nvSpPr>
        <p:spPr>
          <a:xfrm>
            <a:off x="1" y="5717512"/>
            <a:ext cx="12192000" cy="1140487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MZ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67BBAC5-ABFB-75C2-5A51-F07D6D4C19B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6" t="77962" r="10957" b="5475"/>
          <a:stretch/>
        </p:blipFill>
        <p:spPr>
          <a:xfrm>
            <a:off x="842209" y="5831305"/>
            <a:ext cx="10425935" cy="906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0918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presentação(2)" id="{6E99BA31-5EA7-7A4F-906A-CC1D04EA7E5A}" vid="{AD7135BB-2236-5142-8AEE-EE021CA2A29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1490</TotalTime>
  <Words>1700</Words>
  <Application>Microsoft Office PowerPoint</Application>
  <PresentationFormat>Widescreen</PresentationFormat>
  <Paragraphs>267</Paragraphs>
  <Slides>12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2" baseType="lpstr">
      <vt:lpstr>Abril Fatface</vt:lpstr>
      <vt:lpstr>Arial</vt:lpstr>
      <vt:lpstr>Calibri</vt:lpstr>
      <vt:lpstr>Calibri Light</vt:lpstr>
      <vt:lpstr>Poppins</vt:lpstr>
      <vt:lpstr>Poppins</vt:lpstr>
      <vt:lpstr>Poppins Light</vt:lpstr>
      <vt:lpstr>Poppins Medium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demo</dc:creator>
  <cp:lastModifiedBy>Rosmina</cp:lastModifiedBy>
  <cp:revision>60</cp:revision>
  <dcterms:created xsi:type="dcterms:W3CDTF">2026-03-13T07:42:41Z</dcterms:created>
  <dcterms:modified xsi:type="dcterms:W3CDTF">2026-03-22T20:54:44Z</dcterms:modified>
</cp:coreProperties>
</file>