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4" r:id="rId3"/>
    <p:sldId id="280" r:id="rId4"/>
    <p:sldId id="285" r:id="rId5"/>
    <p:sldId id="291" r:id="rId6"/>
    <p:sldId id="302" r:id="rId7"/>
    <p:sldId id="289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290" r:id="rId19"/>
    <p:sldId id="303" r:id="rId20"/>
    <p:sldId id="287" r:id="rId21"/>
    <p:sldId id="304" r:id="rId22"/>
  </p:sldIdLst>
  <p:sldSz cx="12192000" cy="6858000"/>
  <p:notesSz cx="6858000" cy="9144000"/>
  <p:defaultTextStyle>
    <a:defPPr>
      <a:defRPr lang="en-M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ABE4"/>
    <a:srgbClr val="B67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19"/>
    <p:restoredTop sz="95019" autoAdjust="0"/>
  </p:normalViewPr>
  <p:slideViewPr>
    <p:cSldViewPr snapToGrid="0">
      <p:cViewPr varScale="1">
        <p:scale>
          <a:sx n="63" d="100"/>
          <a:sy n="63" d="100"/>
        </p:scale>
        <p:origin x="8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4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Y13966\Desktop\&#47784;&#51104;&#48708;&#53356;%20&#44053;&#49688;&#47049;%20&#54217;&#4403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ED7D31"/>
              </a:solidFill>
              <a:ln w="12700" cap="flat" cmpd="sng" algn="ctr">
                <a:solidFill>
                  <a:schemeClr val="accent5"/>
                </a:solidFill>
                <a:prstDash val="solid"/>
              </a:ln>
              <a:effectLst>
                <a:outerShdw blurRad="38100" dist="25400" dir="2700000" algn="br" rotWithShape="0">
                  <a:srgbClr val="000000">
                    <a:alpha val="60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4D4-44B9-AA38-23372B401670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2700" cap="flat" cmpd="sng" algn="ctr">
                <a:solidFill>
                  <a:schemeClr val="accent3"/>
                </a:solidFill>
                <a:prstDash val="solid"/>
              </a:ln>
              <a:effectLst>
                <a:outerShdw blurRad="38100" dist="25400" dir="2700000" algn="br" rotWithShape="0">
                  <a:srgbClr val="000000">
                    <a:alpha val="60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4D4-44B9-AA38-23372B401670}"/>
              </c:ext>
            </c:extLst>
          </c:dPt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4D4-44B9-AA38-23372B4016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Sheet1!$P$25:$P$39</c:f>
              <c:strCache>
                <c:ptCount val="15"/>
                <c:pt idx="0">
                  <c:v>Egypt</c:v>
                </c:pt>
                <c:pt idx="1">
                  <c:v>South Africa</c:v>
                </c:pt>
                <c:pt idx="2">
                  <c:v>India</c:v>
                </c:pt>
                <c:pt idx="3">
                  <c:v>Korea</c:v>
                </c:pt>
                <c:pt idx="4">
                  <c:v>China</c:v>
                </c:pt>
                <c:pt idx="5">
                  <c:v>Iraq</c:v>
                </c:pt>
                <c:pt idx="6">
                  <c:v>France</c:v>
                </c:pt>
                <c:pt idx="7">
                  <c:v>Botswana</c:v>
                </c:pt>
                <c:pt idx="8">
                  <c:v>Portugal</c:v>
                </c:pt>
                <c:pt idx="9">
                  <c:v>Mozambique</c:v>
                </c:pt>
                <c:pt idx="10">
                  <c:v>USA</c:v>
                </c:pt>
                <c:pt idx="11">
                  <c:v>Brazil</c:v>
                </c:pt>
                <c:pt idx="12">
                  <c:v>New Zealand</c:v>
                </c:pt>
                <c:pt idx="13">
                  <c:v>Canada</c:v>
                </c:pt>
                <c:pt idx="14">
                  <c:v>World</c:v>
                </c:pt>
              </c:strCache>
            </c:strRef>
          </c:cat>
          <c:val>
            <c:numRef>
              <c:f>Sheet1!$Q$25:$Q$39</c:f>
              <c:numCache>
                <c:formatCode>_(* #,##0_);_(* \(#,##0\);_(* "-"_);_(@_)</c:formatCode>
                <c:ptCount val="15"/>
                <c:pt idx="0">
                  <c:v>637.1</c:v>
                </c:pt>
                <c:pt idx="1">
                  <c:v>942.4</c:v>
                </c:pt>
                <c:pt idx="2">
                  <c:v>1458</c:v>
                </c:pt>
                <c:pt idx="3">
                  <c:v>1553</c:v>
                </c:pt>
                <c:pt idx="4">
                  <c:v>2018</c:v>
                </c:pt>
                <c:pt idx="5">
                  <c:v>2467</c:v>
                </c:pt>
                <c:pt idx="6">
                  <c:v>3277</c:v>
                </c:pt>
                <c:pt idx="7">
                  <c:v>5411</c:v>
                </c:pt>
                <c:pt idx="8">
                  <c:v>7478</c:v>
                </c:pt>
                <c:pt idx="9">
                  <c:v>9465.632572969831</c:v>
                </c:pt>
                <c:pt idx="10">
                  <c:v>9538</c:v>
                </c:pt>
                <c:pt idx="11">
                  <c:v>41603</c:v>
                </c:pt>
                <c:pt idx="12">
                  <c:v>72201</c:v>
                </c:pt>
                <c:pt idx="13">
                  <c:v>80746</c:v>
                </c:pt>
                <c:pt idx="14">
                  <c:v>7243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D4-44B9-AA38-23372B401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60032600"/>
        <c:axId val="460039264"/>
      </c:barChart>
      <c:catAx>
        <c:axId val="460032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0039264"/>
        <c:crosses val="autoZero"/>
        <c:auto val="1"/>
        <c:lblAlgn val="ctr"/>
        <c:lblOffset val="100"/>
        <c:noMultiLvlLbl val="0"/>
      </c:catAx>
      <c:valAx>
        <c:axId val="460039264"/>
        <c:scaling>
          <c:orientation val="minMax"/>
          <c:max val="16000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600326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69B872-28FD-4994-8034-099BBFE4E76D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ED46C86B-736B-4088-9A12-221D9F22D580}">
      <dgm:prSet phldrT="[Text]" custT="1"/>
      <dgm:spPr>
        <a:xfrm>
          <a:off x="2021583" y="2168995"/>
          <a:ext cx="2756888" cy="2384819"/>
        </a:xfrm>
        <a:prstGeom prst="hexagon">
          <a:avLst>
            <a:gd name="adj" fmla="val 28570"/>
            <a:gd name="vf" fmla="val 115470"/>
          </a:avLst>
        </a:prstGeom>
        <a:solidFill>
          <a:srgbClr val="94B6D2">
            <a:lumMod val="5000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50000"/>
            </a:lnSpc>
            <a:spcBef>
              <a:spcPts val="0"/>
            </a:spcBef>
            <a:spcAft>
              <a:spcPts val="0"/>
            </a:spcAft>
            <a:buNone/>
          </a:pPr>
          <a:r>
            <a:rPr lang="en-US" sz="1400" b="1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VISÃO DO SECTOR</a:t>
          </a:r>
          <a:endParaRPr lang="pt-PT" sz="1400" b="1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24D5FE5-9681-4A8E-949F-E8F128DD66F8}" type="parTrans" cxnId="{E8D2F9A1-7C09-4EA6-89F4-8CD4CCDDEDF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4A0F93-A673-4795-88EB-7EAEA53C793C}" type="sibTrans" cxnId="{E8D2F9A1-7C09-4EA6-89F4-8CD4CCDDEDF1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F0A4ED-58B8-464B-AA0A-8BDC0435F05B}">
      <dgm:prSet phldrT="[Text]" custT="1"/>
      <dgm:spPr>
        <a:xfrm>
          <a:off x="2194645" y="0"/>
          <a:ext cx="2259250" cy="195451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l="-14000" r="-14000"/>
          </a:stretch>
        </a:blipFill>
        <a:ln w="15875" cap="flat" cmpd="sng" algn="ctr">
          <a:solidFill>
            <a:srgbClr val="94B6D2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lnSpc>
              <a:spcPct val="114000"/>
            </a:lnSpc>
            <a:spcBef>
              <a:spcPts val="0"/>
            </a:spcBef>
            <a:spcAft>
              <a:spcPts val="0"/>
            </a:spcAft>
            <a:buNone/>
          </a:pPr>
          <a:endParaRPr lang="en-US" sz="1400" b="0" i="0" u="none" noProof="0" dirty="0">
            <a:solidFill>
              <a:sysClr val="windowText" lastClr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E9BBF12-F790-430F-8314-BDC5A187F21B}" type="parTrans" cxnId="{0CB90632-818F-4282-A742-F895654C5EB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ABD58F-C8AC-4E78-8421-6EA5A0C89A10}" type="sibTrans" cxnId="{0CB90632-818F-4282-A742-F895654C5EB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579DA1-DA8C-4B17-98FF-AAD8174A8358}">
      <dgm:prSet phldrT="[Text]" custT="1"/>
      <dgm:spPr>
        <a:xfrm>
          <a:off x="4266639" y="1202158"/>
          <a:ext cx="2259250" cy="195451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100" b="1" kern="120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100" b="1" kern="120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100" b="1" kern="120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100" b="1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FD34867-CFC3-4372-AA53-E5363D771B66}" type="parTrans" cxnId="{780F06A9-4BC6-44AB-AFAC-49E5E0413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4DCB72-D044-4046-B898-4139F48D9F1D}" type="sibTrans" cxnId="{780F06A9-4BC6-44AB-AFAC-49E5E0413B9F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116713-B264-4B81-9E4D-2C80E186CA71}">
      <dgm:prSet phldrT="[Text]" custT="1"/>
      <dgm:spPr>
        <a:xfrm>
          <a:off x="4195066" y="3907523"/>
          <a:ext cx="2259250" cy="195451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l="-16000" r="-16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77850">
            <a:lnSpc>
              <a:spcPct val="114000"/>
            </a:lnSpc>
            <a:spcBef>
              <a:spcPct val="0"/>
            </a:spcBef>
            <a:spcAft>
              <a:spcPts val="0"/>
            </a:spcAft>
            <a:buNone/>
          </a:pPr>
          <a:endParaRPr lang="pt-PT" sz="1100" b="1" i="0" u="none" kern="1200" dirty="0">
            <a:solidFill>
              <a:sysClr val="windowText" lastClr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06D837C2-CCD1-43DF-AAED-E1CB8EEEE6ED}" type="parTrans" cxnId="{D7707C14-5806-4E91-B34B-F769959D7D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2A05AA-6E57-4BB4-9972-50E531B35DEF}" type="sibTrans" cxnId="{D7707C14-5806-4E91-B34B-F769959D7DA6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490D23-89CD-4353-B8A6-6E1AC67A9385}">
      <dgm:prSet phldrT="[Text]" custT="1"/>
      <dgm:spPr>
        <a:xfrm>
          <a:off x="621145" y="4312020"/>
          <a:ext cx="2259250" cy="195451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4"/>
          <a:srcRect/>
          <a:stretch>
            <a:fillRect l="-22000" r="-22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77850">
            <a:lnSpc>
              <a:spcPct val="114000"/>
            </a:lnSpc>
            <a:spcBef>
              <a:spcPts val="0"/>
            </a:spcBef>
            <a:spcAft>
              <a:spcPts val="0"/>
            </a:spcAft>
            <a:buNone/>
          </a:pPr>
          <a:endParaRPr lang="en-US" sz="1400" b="0" i="0" u="none" kern="1200" noProof="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798F1ACB-6FCF-4F84-855F-87C83015F6DD}" type="sibTrans" cxnId="{9AA2572E-884F-4AA2-AF31-60FA5BA5027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079546-8549-4122-9B37-6C649E60F408}" type="parTrans" cxnId="{9AA2572E-884F-4AA2-AF31-60FA5BA5027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ACC02B-2C34-4CE4-BDE7-0CC6A20761FD}">
      <dgm:prSet/>
      <dgm:spPr/>
      <dgm:t>
        <a:bodyPr/>
        <a:lstStyle/>
        <a:p>
          <a:endParaRPr lang="pt-PT"/>
        </a:p>
      </dgm:t>
    </dgm:pt>
    <dgm:pt modelId="{8E33698C-7A62-4949-AA1E-193428470AA2}" type="parTrans" cxnId="{E9DEE4CD-8333-4A30-893B-9DEF2FE6B87D}">
      <dgm:prSet/>
      <dgm:spPr/>
      <dgm:t>
        <a:bodyPr/>
        <a:lstStyle/>
        <a:p>
          <a:endParaRPr lang="pt-PT"/>
        </a:p>
      </dgm:t>
    </dgm:pt>
    <dgm:pt modelId="{8A5B8668-8EAA-47A2-9C9B-4A8460F4ED01}" type="sibTrans" cxnId="{E9DEE4CD-8333-4A30-893B-9DEF2FE6B87D}">
      <dgm:prSet/>
      <dgm:spPr/>
      <dgm:t>
        <a:bodyPr/>
        <a:lstStyle/>
        <a:p>
          <a:endParaRPr lang="pt-PT"/>
        </a:p>
      </dgm:t>
    </dgm:pt>
    <dgm:pt modelId="{6425A902-1C01-4BAF-BEF5-66773E8A2DB6}">
      <dgm:prSet phldrT="[Text]" custT="1"/>
      <dgm:spPr>
        <a:xfrm>
          <a:off x="-17384" y="1454923"/>
          <a:ext cx="2520080" cy="2224767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200" b="0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200" b="0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200" b="0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endParaRPr lang="en-US" sz="1200" b="1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400F889-F692-4125-916E-ED9E9CD1C0A6}" type="sibTrans" cxnId="{24E79D2F-1E65-4244-BE01-0ED9FAF67F8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23AFC6-C2A9-4E28-8F6A-E659DC821A12}" type="parTrans" cxnId="{24E79D2F-1E65-4244-BE01-0ED9FAF67F83}">
      <dgm:prSet/>
      <dgm:spPr/>
      <dgm:t>
        <a:bodyPr/>
        <a:lstStyle/>
        <a:p>
          <a:pPr>
            <a:spcBef>
              <a:spcPts val="0"/>
            </a:spcBef>
            <a:spcAft>
              <a:spcPts val="0"/>
            </a:spcAft>
          </a:pPr>
          <a:endParaRPr lang="pt-PT" sz="14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68FEA8-91C3-4287-A4A5-31B473C212A4}" type="pres">
      <dgm:prSet presAssocID="{1F69B872-28FD-4994-8034-099BBFE4E76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92FF84B-855A-4E31-9FC3-C1AFAA939FE7}" type="pres">
      <dgm:prSet presAssocID="{ED46C86B-736B-4088-9A12-221D9F22D580}" presName="Parent" presStyleLbl="node0" presStyleIdx="0" presStyleCnt="1" custLinFactNeighborX="2934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A9DD54A7-CFF8-43E5-90F0-7FA0C8A13676}" type="pres">
      <dgm:prSet presAssocID="{2DF0A4ED-58B8-464B-AA0A-8BDC0435F05B}" presName="Accent1" presStyleCnt="0"/>
      <dgm:spPr/>
    </dgm:pt>
    <dgm:pt modelId="{CEBC7D81-8782-4380-8E77-FC1304979862}" type="pres">
      <dgm:prSet presAssocID="{2DF0A4ED-58B8-464B-AA0A-8BDC0435F05B}" presName="Accent" presStyleLbl="bgShp" presStyleIdx="0" presStyleCnt="5"/>
      <dgm:spPr/>
    </dgm:pt>
    <dgm:pt modelId="{8F1C136F-E2CE-4EE9-B8CA-8ED86DB0D377}" type="pres">
      <dgm:prSet presAssocID="{2DF0A4ED-58B8-464B-AA0A-8BDC0435F05B}" presName="Child1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AE8BE5-208A-47C9-9AA2-E5AF444747CB}" type="pres">
      <dgm:prSet presAssocID="{0F579DA1-DA8C-4B17-98FF-AAD8174A8358}" presName="Accent2" presStyleCnt="0"/>
      <dgm:spPr/>
    </dgm:pt>
    <dgm:pt modelId="{CF24E8DB-E9E3-412F-8DCA-E619C0EED41A}" type="pres">
      <dgm:prSet presAssocID="{0F579DA1-DA8C-4B17-98FF-AAD8174A8358}" presName="Accent" presStyleLbl="bgShp" presStyleIdx="1" presStyleCnt="5"/>
      <dgm:spPr>
        <a:xfrm>
          <a:off x="3667037" y="1028020"/>
          <a:ext cx="1040165" cy="896240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D97602B8-CB7F-40F4-B8BC-F6494C541B81}" type="pres">
      <dgm:prSet presAssocID="{0F579DA1-DA8C-4B17-98FF-AAD8174A8358}" presName="Child2" presStyleLbl="node1" presStyleIdx="1" presStyleCnt="5">
        <dgm:presLayoutVars>
          <dgm:chMax val="0"/>
          <dgm:chPref val="0"/>
          <dgm:bulletEnabled val="1"/>
        </dgm:presLayoutVars>
      </dgm:prSet>
      <dgm:spPr>
        <a:xfrm>
          <a:off x="4827361" y="968857"/>
          <a:ext cx="1820800" cy="1575206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endParaRPr lang="en-US"/>
        </a:p>
      </dgm:t>
    </dgm:pt>
    <dgm:pt modelId="{7BEC69D0-6843-414F-8C3F-4D2F1345AA8A}" type="pres">
      <dgm:prSet presAssocID="{71116713-B264-4B81-9E4D-2C80E186CA71}" presName="Accent3" presStyleCnt="0"/>
      <dgm:spPr/>
    </dgm:pt>
    <dgm:pt modelId="{DA217C4B-6341-446A-BAA2-7758B7414902}" type="pres">
      <dgm:prSet presAssocID="{71116713-B264-4B81-9E4D-2C80E186CA71}" presName="Accent" presStyleLbl="bgShp" presStyleIdx="2" presStyleCnt="5"/>
      <dgm:spPr>
        <a:xfrm>
          <a:off x="4880991" y="2703512"/>
          <a:ext cx="1040165" cy="896240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A0D9B84C-B022-42F8-8B49-1F7AFD7AE69D}" type="pres">
      <dgm:prSet presAssocID="{71116713-B264-4B81-9E4D-2C80E186CA71}" presName="Child3" presStyleLbl="node1" presStyleIdx="2" presStyleCnt="5" custLinFactNeighborX="-3168" custLinFactNeighborY="175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7F11E-A1AD-4ECB-9621-82D4D91A6A5B}" type="pres">
      <dgm:prSet presAssocID="{D8490D23-89CD-4353-B8A6-6E1AC67A9385}" presName="Accent4" presStyleCnt="0"/>
      <dgm:spPr/>
    </dgm:pt>
    <dgm:pt modelId="{1654160F-6E58-478C-8664-FD3FDE313626}" type="pres">
      <dgm:prSet presAssocID="{D8490D23-89CD-4353-B8A6-6E1AC67A9385}" presName="Accent" presStyleLbl="bgShp" presStyleIdx="3" presStyleCnt="5"/>
      <dgm:spPr>
        <a:xfrm>
          <a:off x="4037700" y="4594828"/>
          <a:ext cx="1040165" cy="896240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C324E4F8-1219-43FE-ABDF-4CD1D7297145}" type="pres">
      <dgm:prSet presAssocID="{D8490D23-89CD-4353-B8A6-6E1AC67A9385}" presName="Child4" presStyleLbl="node1" presStyleIdx="3" presStyleCnt="5" custLinFactNeighborX="-69647" custLinFactNeighborY="-233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2C2EB6-7EBE-4A47-93CE-EE6B3DE16025}" type="pres">
      <dgm:prSet presAssocID="{6425A902-1C01-4BAF-BEF5-66773E8A2DB6}" presName="Accent5" presStyleCnt="0"/>
      <dgm:spPr/>
    </dgm:pt>
    <dgm:pt modelId="{8A0F8051-05E6-405D-931B-2123EA5AE5A2}" type="pres">
      <dgm:prSet presAssocID="{6425A902-1C01-4BAF-BEF5-66773E8A2DB6}" presName="Accent" presStyleLbl="bgShp" presStyleIdx="4" presStyleCnt="5"/>
      <dgm:spPr>
        <a:xfrm>
          <a:off x="1945826" y="4791154"/>
          <a:ext cx="1040165" cy="896240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66F46CCF-A80E-45B7-A1A4-F3E8FE6EB902}" type="pres">
      <dgm:prSet presAssocID="{6425A902-1C01-4BAF-BEF5-66773E8A2DB6}" presName="Child5" presStyleLbl="node1" presStyleIdx="4" presStyleCnt="5" custScaleX="111545" custScaleY="113827" custLinFactY="-1138" custLinFactNeighborX="-914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E79D2F-1E65-4244-BE01-0ED9FAF67F83}" srcId="{ED46C86B-736B-4088-9A12-221D9F22D580}" destId="{6425A902-1C01-4BAF-BEF5-66773E8A2DB6}" srcOrd="4" destOrd="0" parTransId="{CD23AFC6-C2A9-4E28-8F6A-E659DC821A12}" sibTransId="{9400F889-F692-4125-916E-ED9E9CD1C0A6}"/>
    <dgm:cxn modelId="{35B6222B-95DB-47B8-BEB4-AFD3106C9C0F}" type="presOf" srcId="{0F579DA1-DA8C-4B17-98FF-AAD8174A8358}" destId="{D97602B8-CB7F-40F4-B8BC-F6494C541B81}" srcOrd="0" destOrd="0" presId="urn:microsoft.com/office/officeart/2011/layout/HexagonRadial"/>
    <dgm:cxn modelId="{D7707C14-5806-4E91-B34B-F769959D7DA6}" srcId="{ED46C86B-736B-4088-9A12-221D9F22D580}" destId="{71116713-B264-4B81-9E4D-2C80E186CA71}" srcOrd="2" destOrd="0" parTransId="{06D837C2-CCD1-43DF-AAED-E1CB8EEEE6ED}" sibTransId="{FE2A05AA-6E57-4BB4-9972-50E531B35DEF}"/>
    <dgm:cxn modelId="{610180C8-6EC5-43D7-887A-09CE53671697}" type="presOf" srcId="{2DF0A4ED-58B8-464B-AA0A-8BDC0435F05B}" destId="{8F1C136F-E2CE-4EE9-B8CA-8ED86DB0D377}" srcOrd="0" destOrd="0" presId="urn:microsoft.com/office/officeart/2011/layout/HexagonRadial"/>
    <dgm:cxn modelId="{9AA2572E-884F-4AA2-AF31-60FA5BA50273}" srcId="{ED46C86B-736B-4088-9A12-221D9F22D580}" destId="{D8490D23-89CD-4353-B8A6-6E1AC67A9385}" srcOrd="3" destOrd="0" parTransId="{AD079546-8549-4122-9B37-6C649E60F408}" sibTransId="{798F1ACB-6FCF-4F84-855F-87C83015F6DD}"/>
    <dgm:cxn modelId="{780F06A9-4BC6-44AB-AFAC-49E5E0413B9F}" srcId="{ED46C86B-736B-4088-9A12-221D9F22D580}" destId="{0F579DA1-DA8C-4B17-98FF-AAD8174A8358}" srcOrd="1" destOrd="0" parTransId="{5FD34867-CFC3-4372-AA53-E5363D771B66}" sibTransId="{6A4DCB72-D044-4046-B898-4139F48D9F1D}"/>
    <dgm:cxn modelId="{E9DEE4CD-8333-4A30-893B-9DEF2FE6B87D}" srcId="{1F69B872-28FD-4994-8034-099BBFE4E76D}" destId="{D9ACC02B-2C34-4CE4-BDE7-0CC6A20761FD}" srcOrd="1" destOrd="0" parTransId="{8E33698C-7A62-4949-AA1E-193428470AA2}" sibTransId="{8A5B8668-8EAA-47A2-9C9B-4A8460F4ED01}"/>
    <dgm:cxn modelId="{0CB90632-818F-4282-A742-F895654C5EBF}" srcId="{ED46C86B-736B-4088-9A12-221D9F22D580}" destId="{2DF0A4ED-58B8-464B-AA0A-8BDC0435F05B}" srcOrd="0" destOrd="0" parTransId="{2E9BBF12-F790-430F-8314-BDC5A187F21B}" sibTransId="{35ABD58F-C8AC-4E78-8421-6EA5A0C89A10}"/>
    <dgm:cxn modelId="{E8D2F9A1-7C09-4EA6-89F4-8CD4CCDDEDF1}" srcId="{1F69B872-28FD-4994-8034-099BBFE4E76D}" destId="{ED46C86B-736B-4088-9A12-221D9F22D580}" srcOrd="0" destOrd="0" parTransId="{224D5FE5-9681-4A8E-949F-E8F128DD66F8}" sibTransId="{5A4A0F93-A673-4795-88EB-7EAEA53C793C}"/>
    <dgm:cxn modelId="{A20DDB0E-286E-4033-AA78-B7C8D448EC12}" type="presOf" srcId="{6425A902-1C01-4BAF-BEF5-66773E8A2DB6}" destId="{66F46CCF-A80E-45B7-A1A4-F3E8FE6EB902}" srcOrd="0" destOrd="0" presId="urn:microsoft.com/office/officeart/2011/layout/HexagonRadial"/>
    <dgm:cxn modelId="{14159C73-3513-4E96-9C44-EF1A8FB20B84}" type="presOf" srcId="{ED46C86B-736B-4088-9A12-221D9F22D580}" destId="{E92FF84B-855A-4E31-9FC3-C1AFAA939FE7}" srcOrd="0" destOrd="0" presId="urn:microsoft.com/office/officeart/2011/layout/HexagonRadial"/>
    <dgm:cxn modelId="{B2715D0D-D22A-4C98-8D72-759A99070DA5}" type="presOf" srcId="{1F69B872-28FD-4994-8034-099BBFE4E76D}" destId="{2968FEA8-91C3-4287-A4A5-31B473C212A4}" srcOrd="0" destOrd="0" presId="urn:microsoft.com/office/officeart/2011/layout/HexagonRadial"/>
    <dgm:cxn modelId="{51B2C15C-9336-492D-B104-EA7CA1971780}" type="presOf" srcId="{71116713-B264-4B81-9E4D-2C80E186CA71}" destId="{A0D9B84C-B022-42F8-8B49-1F7AFD7AE69D}" srcOrd="0" destOrd="0" presId="urn:microsoft.com/office/officeart/2011/layout/HexagonRadial"/>
    <dgm:cxn modelId="{266EA802-672D-4F33-A78B-312018F7A2AC}" type="presOf" srcId="{D8490D23-89CD-4353-B8A6-6E1AC67A9385}" destId="{C324E4F8-1219-43FE-ABDF-4CD1D7297145}" srcOrd="0" destOrd="0" presId="urn:microsoft.com/office/officeart/2011/layout/HexagonRadial"/>
    <dgm:cxn modelId="{42233557-B191-41DA-814A-443D3C338BA0}" type="presParOf" srcId="{2968FEA8-91C3-4287-A4A5-31B473C212A4}" destId="{E92FF84B-855A-4E31-9FC3-C1AFAA939FE7}" srcOrd="0" destOrd="0" presId="urn:microsoft.com/office/officeart/2011/layout/HexagonRadial"/>
    <dgm:cxn modelId="{C63F32EA-A661-4C2C-B6BA-8A5EDBF73E77}" type="presParOf" srcId="{2968FEA8-91C3-4287-A4A5-31B473C212A4}" destId="{A9DD54A7-CFF8-43E5-90F0-7FA0C8A13676}" srcOrd="1" destOrd="0" presId="urn:microsoft.com/office/officeart/2011/layout/HexagonRadial"/>
    <dgm:cxn modelId="{230D1CE0-8D44-44F9-92FC-322734CA2509}" type="presParOf" srcId="{A9DD54A7-CFF8-43E5-90F0-7FA0C8A13676}" destId="{CEBC7D81-8782-4380-8E77-FC1304979862}" srcOrd="0" destOrd="0" presId="urn:microsoft.com/office/officeart/2011/layout/HexagonRadial"/>
    <dgm:cxn modelId="{7E44062D-FCC4-4017-A0B5-53DFF84665C9}" type="presParOf" srcId="{2968FEA8-91C3-4287-A4A5-31B473C212A4}" destId="{8F1C136F-E2CE-4EE9-B8CA-8ED86DB0D377}" srcOrd="2" destOrd="0" presId="urn:microsoft.com/office/officeart/2011/layout/HexagonRadial"/>
    <dgm:cxn modelId="{9C2A3D7B-512A-4364-BB49-94D2773BB190}" type="presParOf" srcId="{2968FEA8-91C3-4287-A4A5-31B473C212A4}" destId="{9DAE8BE5-208A-47C9-9AA2-E5AF444747CB}" srcOrd="3" destOrd="0" presId="urn:microsoft.com/office/officeart/2011/layout/HexagonRadial"/>
    <dgm:cxn modelId="{7090D220-2CC3-4476-8FF1-69DEE132C093}" type="presParOf" srcId="{9DAE8BE5-208A-47C9-9AA2-E5AF444747CB}" destId="{CF24E8DB-E9E3-412F-8DCA-E619C0EED41A}" srcOrd="0" destOrd="0" presId="urn:microsoft.com/office/officeart/2011/layout/HexagonRadial"/>
    <dgm:cxn modelId="{C8B53835-3A1C-4BBF-A27F-865B9B6CEC7E}" type="presParOf" srcId="{2968FEA8-91C3-4287-A4A5-31B473C212A4}" destId="{D97602B8-CB7F-40F4-B8BC-F6494C541B81}" srcOrd="4" destOrd="0" presId="urn:microsoft.com/office/officeart/2011/layout/HexagonRadial"/>
    <dgm:cxn modelId="{27586CFD-5FD7-446E-9B65-67E1825619CB}" type="presParOf" srcId="{2968FEA8-91C3-4287-A4A5-31B473C212A4}" destId="{7BEC69D0-6843-414F-8C3F-4D2F1345AA8A}" srcOrd="5" destOrd="0" presId="urn:microsoft.com/office/officeart/2011/layout/HexagonRadial"/>
    <dgm:cxn modelId="{E7942A76-B557-4830-95F5-6B61746F1615}" type="presParOf" srcId="{7BEC69D0-6843-414F-8C3F-4D2F1345AA8A}" destId="{DA217C4B-6341-446A-BAA2-7758B7414902}" srcOrd="0" destOrd="0" presId="urn:microsoft.com/office/officeart/2011/layout/HexagonRadial"/>
    <dgm:cxn modelId="{1B0B627F-440A-4C0B-B3DD-30969D7368A2}" type="presParOf" srcId="{2968FEA8-91C3-4287-A4A5-31B473C212A4}" destId="{A0D9B84C-B022-42F8-8B49-1F7AFD7AE69D}" srcOrd="6" destOrd="0" presId="urn:microsoft.com/office/officeart/2011/layout/HexagonRadial"/>
    <dgm:cxn modelId="{25EC16FE-FC9B-4883-939C-4DDA8ADDD287}" type="presParOf" srcId="{2968FEA8-91C3-4287-A4A5-31B473C212A4}" destId="{3027F11E-A1AD-4ECB-9621-82D4D91A6A5B}" srcOrd="7" destOrd="0" presId="urn:microsoft.com/office/officeart/2011/layout/HexagonRadial"/>
    <dgm:cxn modelId="{EF624797-B6AB-40DC-A341-CAD475F5D2C8}" type="presParOf" srcId="{3027F11E-A1AD-4ECB-9621-82D4D91A6A5B}" destId="{1654160F-6E58-478C-8664-FD3FDE313626}" srcOrd="0" destOrd="0" presId="urn:microsoft.com/office/officeart/2011/layout/HexagonRadial"/>
    <dgm:cxn modelId="{55FED912-3328-4160-82A8-4C99CDEE767A}" type="presParOf" srcId="{2968FEA8-91C3-4287-A4A5-31B473C212A4}" destId="{C324E4F8-1219-43FE-ABDF-4CD1D7297145}" srcOrd="8" destOrd="0" presId="urn:microsoft.com/office/officeart/2011/layout/HexagonRadial"/>
    <dgm:cxn modelId="{1A40EFA1-CFE2-40AB-8B06-EC4601EDF4DB}" type="presParOf" srcId="{2968FEA8-91C3-4287-A4A5-31B473C212A4}" destId="{F12C2EB6-7EBE-4A47-93CE-EE6B3DE16025}" srcOrd="9" destOrd="0" presId="urn:microsoft.com/office/officeart/2011/layout/HexagonRadial"/>
    <dgm:cxn modelId="{E4FB6394-BB94-46D5-B8FE-CD8F0C914642}" type="presParOf" srcId="{F12C2EB6-7EBE-4A47-93CE-EE6B3DE16025}" destId="{8A0F8051-05E6-405D-931B-2123EA5AE5A2}" srcOrd="0" destOrd="0" presId="urn:microsoft.com/office/officeart/2011/layout/HexagonRadial"/>
    <dgm:cxn modelId="{6D6A86B1-5386-4598-B70F-1AF33546E58B}" type="presParOf" srcId="{2968FEA8-91C3-4287-A4A5-31B473C212A4}" destId="{66F46CCF-A80E-45B7-A1A4-F3E8FE6EB902}" srcOrd="10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B16CD7-06BE-4A6E-BEF7-D067D40DB6D4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23C71634-2764-4B50-A1D5-4275FE74ADCE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PT" sz="17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1</a:t>
          </a:r>
        </a:p>
      </dgm:t>
    </dgm:pt>
    <dgm:pt modelId="{703234F8-6C94-4B1F-B4B6-768B7624155E}" type="parTrans" cxnId="{7B75AED7-C1CA-41D0-A312-EEF0000586C9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907282F-0363-44BE-9F7D-915F9EF85907}" type="sibTrans" cxnId="{7B75AED7-C1CA-41D0-A312-EEF0000586C9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075A04E-D297-4266-A578-634CEDB22BAD}">
      <dgm:prSet phldrT="[Text]" custT="1"/>
      <dgm:spPr/>
      <dgm:t>
        <a:bodyPr anchor="ctr"/>
        <a:lstStyle/>
        <a:p>
          <a:pPr marL="72000"/>
          <a:r>
            <a:rPr lang="pt-PT" sz="17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Fundos provenientes do Orçamento de Estado Interno</a:t>
          </a:r>
        </a:p>
      </dgm:t>
    </dgm:pt>
    <dgm:pt modelId="{43AC77FD-6411-473E-94CF-59D60321CEDD}" type="parTrans" cxnId="{3D69A5DE-412A-4AD8-922E-BF7307384392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C55C06F-13C4-49EB-ACFD-B018B19EA5AA}" type="sibTrans" cxnId="{3D69A5DE-412A-4AD8-922E-BF7307384392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6CB63F3-9CEA-473C-A881-57D30A875F6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PT" sz="17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2</a:t>
          </a:r>
        </a:p>
      </dgm:t>
    </dgm:pt>
    <dgm:pt modelId="{3FD85373-1C4A-4BB2-9B6F-9861D15FDE70}" type="parTrans" cxnId="{F42BB704-7921-439F-94CA-6560792AD821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622789B-8E43-4E89-987E-AE0040E7868B}" type="sibTrans" cxnId="{F42BB704-7921-439F-94CA-6560792AD821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7EDDBB3-6D62-438D-AC54-1F024EFBBF25}">
      <dgm:prSet phldrT="[Text]" custT="1"/>
      <dgm:spPr/>
      <dgm:t>
        <a:bodyPr anchor="t"/>
        <a:lstStyle/>
        <a:p>
          <a:pPr>
            <a:buSzPts val="1200"/>
            <a:buFont typeface="Symbol" panose="05050102010706020507" pitchFamily="18" charset="2"/>
            <a:buNone/>
          </a:pPr>
          <a:r>
            <a:rPr lang="pt-PT" sz="17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Fundos disponibilizados por Parceiros de Financiamento e de Apoio Programático </a:t>
          </a:r>
        </a:p>
      </dgm:t>
    </dgm:pt>
    <dgm:pt modelId="{7F009633-504E-446B-B8AD-65D87261AFD4}" type="parTrans" cxnId="{B2055DD0-1BF0-4F53-8FD8-E734712A73AC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56BCF3F-132E-484F-A4D8-B2BF8F9228D2}" type="sibTrans" cxnId="{B2055DD0-1BF0-4F53-8FD8-E734712A73AC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B876F7A-9708-4EEE-8DC6-A72599792C68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PT" sz="17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3</a:t>
          </a:r>
        </a:p>
      </dgm:t>
    </dgm:pt>
    <dgm:pt modelId="{9C332C7C-F73C-4BC6-A1E6-6531BF8D50AA}" type="parTrans" cxnId="{90DE3834-F2E9-436D-9F88-975E9EEFC88F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D3B557D-FF9B-4A97-A98D-99560B9E10FB}" type="sibTrans" cxnId="{90DE3834-F2E9-436D-9F88-975E9EEFC88F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B4A1EDB-A8A8-4AEA-9AA0-250DA1B0743A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PT" sz="17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4</a:t>
          </a:r>
        </a:p>
      </dgm:t>
    </dgm:pt>
    <dgm:pt modelId="{0497D41D-3C69-4C21-9529-A2A591116817}" type="sibTrans" cxnId="{D4C20FCE-5513-457C-A6A9-A70D1C6FB629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0D28E04-BA80-4AA9-9725-F1AB6DF226C9}" type="parTrans" cxnId="{D4C20FCE-5513-457C-A6A9-A70D1C6FB629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02BED7C-E688-46D0-9858-EBADECC07151}">
      <dgm:prSet phldrT="[Text]" custT="1"/>
      <dgm:spPr/>
      <dgm:t>
        <a:bodyPr anchor="ctr"/>
        <a:lstStyle/>
        <a:p>
          <a:r>
            <a:rPr lang="pt-PT" sz="17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 </a:t>
          </a:r>
          <a:r>
            <a:rPr lang="pt-PT" sz="17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Associações e cooperativas</a:t>
          </a:r>
          <a:r>
            <a:rPr lang="pt-PT" sz="17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.</a:t>
          </a:r>
        </a:p>
      </dgm:t>
    </dgm:pt>
    <dgm:pt modelId="{94F8BC22-193B-48F6-8C01-103A86DA3FCD}" type="parTrans" cxnId="{89BBF5E2-03DD-4CC6-9BC9-F62668740451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81E1E3D-15F9-4EFB-82C0-FD14BFECE03A}" type="sibTrans" cxnId="{89BBF5E2-03DD-4CC6-9BC9-F62668740451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F79BCF5-DF50-4264-A188-011BBC89D912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pt-PT" sz="17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5</a:t>
          </a:r>
        </a:p>
      </dgm:t>
    </dgm:pt>
    <dgm:pt modelId="{40A423EE-5DAA-4377-870B-0208D729808C}" type="parTrans" cxnId="{1C5CD2FD-2D03-456E-B4FD-EC5B7F12AE82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EB1920A-7F99-430A-B54F-BDA324ECF29E}" type="sibTrans" cxnId="{1C5CD2FD-2D03-456E-B4FD-EC5B7F12AE82}">
      <dgm:prSet/>
      <dgm:spPr/>
      <dgm:t>
        <a:bodyPr/>
        <a:lstStyle/>
        <a:p>
          <a:endParaRPr lang="pt-PT" sz="1700">
            <a:solidFill>
              <a:schemeClr val="accent1">
                <a:lumMod val="50000"/>
              </a:schemeClr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C5C70F2-541D-4295-8564-CC8D46E86CAB}" type="pres">
      <dgm:prSet presAssocID="{E0B16CD7-06BE-4A6E-BEF7-D067D40DB6D4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F4851D7-2FD9-442E-B210-0A1417F336D8}" type="pres">
      <dgm:prSet presAssocID="{23C71634-2764-4B50-A1D5-4275FE74ADCE}" presName="composite" presStyleCnt="0"/>
      <dgm:spPr/>
    </dgm:pt>
    <dgm:pt modelId="{9606A57C-3AD5-49F3-81C4-22AD8ABFC89F}" type="pres">
      <dgm:prSet presAssocID="{23C71634-2764-4B50-A1D5-4275FE74ADCE}" presName="FirstChild" presStyleLbl="revTx" presStyleIdx="0" presStyleCnt="5" custScaleY="135801" custLinFactNeighborX="0" custLinFactNeighborY="-248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DEEBA8-93A7-4ECD-839C-D515EA84E287}" type="pres">
      <dgm:prSet presAssocID="{23C71634-2764-4B50-A1D5-4275FE74ADCE}" presName="Parent" presStyleLbl="alignNode1" presStyleIdx="0" presStyleCnt="5" custScaleY="71822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1F3471-C699-40F7-ABF0-DCB2291C2389}" type="pres">
      <dgm:prSet presAssocID="{23C71634-2764-4B50-A1D5-4275FE74ADCE}" presName="Accent" presStyleLbl="parChTrans1D1" presStyleIdx="0" presStyleCnt="5"/>
      <dgm:spPr/>
    </dgm:pt>
    <dgm:pt modelId="{51E5F3EF-FC4B-4947-A06D-A30A492667E6}" type="pres">
      <dgm:prSet presAssocID="{1907282F-0363-44BE-9F7D-915F9EF85907}" presName="sibTrans" presStyleCnt="0"/>
      <dgm:spPr/>
    </dgm:pt>
    <dgm:pt modelId="{10FE876D-4D93-4A91-8B32-A8BEBD6184E3}" type="pres">
      <dgm:prSet presAssocID="{56CB63F3-9CEA-473C-A881-57D30A875F63}" presName="composite" presStyleCnt="0"/>
      <dgm:spPr/>
    </dgm:pt>
    <dgm:pt modelId="{19C8D1A0-0BB7-44AC-828E-0150932EF7B1}" type="pres">
      <dgm:prSet presAssocID="{56CB63F3-9CEA-473C-A881-57D30A875F63}" presName="FirstChild" presStyleLbl="revTx" presStyleIdx="1" presStyleCnt="5" custScaleY="144748" custLinFactNeighborX="1400" custLinFactNeighborY="202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ECCB5-469B-4B43-8754-D9DF579ED1D8}" type="pres">
      <dgm:prSet presAssocID="{56CB63F3-9CEA-473C-A881-57D30A875F63}" presName="Parent" presStyleLbl="alignNode1" presStyleIdx="1" presStyleCnt="5" custScaleY="78109" custLinFactNeighborY="3166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7A4DD-6665-4F10-ADDC-0E7274AD21EA}" type="pres">
      <dgm:prSet presAssocID="{56CB63F3-9CEA-473C-A881-57D30A875F63}" presName="Accent" presStyleLbl="parChTrans1D1" presStyleIdx="1" presStyleCnt="5"/>
      <dgm:spPr/>
    </dgm:pt>
    <dgm:pt modelId="{BA345CAC-C307-4322-8F48-809CD1935E42}" type="pres">
      <dgm:prSet presAssocID="{1622789B-8E43-4E89-987E-AE0040E7868B}" presName="sibTrans" presStyleCnt="0"/>
      <dgm:spPr/>
    </dgm:pt>
    <dgm:pt modelId="{D68C39AF-0422-4774-AC5F-C49FFCB6243D}" type="pres">
      <dgm:prSet presAssocID="{0B876F7A-9708-4EEE-8DC6-A72599792C68}" presName="composite" presStyleCnt="0"/>
      <dgm:spPr/>
    </dgm:pt>
    <dgm:pt modelId="{81603BFF-0A41-4D30-A1A5-9619EA05250C}" type="pres">
      <dgm:prSet presAssocID="{0B876F7A-9708-4EEE-8DC6-A72599792C68}" presName="FirstChild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3D485BB7-D490-4912-89D6-EB1B7209B34A}" type="pres">
      <dgm:prSet presAssocID="{0B876F7A-9708-4EEE-8DC6-A72599792C68}" presName="Parent" presStyleLbl="alignNode1" presStyleIdx="2" presStyleCnt="5" custScaleY="6920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81F6B9-8FCB-4DDD-82C9-87316397253B}" type="pres">
      <dgm:prSet presAssocID="{0B876F7A-9708-4EEE-8DC6-A72599792C68}" presName="Accent" presStyleLbl="parChTrans1D1" presStyleIdx="2" presStyleCnt="5"/>
      <dgm:spPr/>
    </dgm:pt>
    <dgm:pt modelId="{884D7D28-3A96-4284-BCBA-37B71A652A3F}" type="pres">
      <dgm:prSet presAssocID="{6D3B557D-FF9B-4A97-A98D-99560B9E10FB}" presName="sibTrans" presStyleCnt="0"/>
      <dgm:spPr/>
    </dgm:pt>
    <dgm:pt modelId="{1600AC59-73DE-4EEF-977C-EFB3CC9D87DB}" type="pres">
      <dgm:prSet presAssocID="{8B4A1EDB-A8A8-4AEA-9AA0-250DA1B0743A}" presName="composite" presStyleCnt="0"/>
      <dgm:spPr/>
    </dgm:pt>
    <dgm:pt modelId="{549822F8-EF00-4562-A28A-96C57ECE62D5}" type="pres">
      <dgm:prSet presAssocID="{8B4A1EDB-A8A8-4AEA-9AA0-250DA1B0743A}" presName="FirstChild" presStyleLbl="revTx" presStyleIdx="3" presStyleCnt="5" custScaleY="135801" custLinFactY="18000" custLinFactNeighborX="5300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8DAAF-2B80-466F-8579-AC6ADE05DE33}" type="pres">
      <dgm:prSet presAssocID="{8B4A1EDB-A8A8-4AEA-9AA0-250DA1B0743A}" presName="Parent" presStyleLbl="alignNode1" presStyleIdx="3" presStyleCnt="5" custScaleY="92839" custLinFactNeighborX="1537" custLinFactNeighborY="-4837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D9239A-52C4-46A3-98E5-8B884A4BD258}" type="pres">
      <dgm:prSet presAssocID="{8B4A1EDB-A8A8-4AEA-9AA0-250DA1B0743A}" presName="Accent" presStyleLbl="parChTrans1D1" presStyleIdx="3" presStyleCnt="5"/>
      <dgm:spPr/>
    </dgm:pt>
    <dgm:pt modelId="{2265A373-04B5-4D81-B9F3-54203DFBE2F4}" type="pres">
      <dgm:prSet presAssocID="{0497D41D-3C69-4C21-9529-A2A591116817}" presName="sibTrans" presStyleCnt="0"/>
      <dgm:spPr/>
    </dgm:pt>
    <dgm:pt modelId="{AF4ABAAC-45FF-4D11-8303-8DCDE306EDE8}" type="pres">
      <dgm:prSet presAssocID="{CF79BCF5-DF50-4264-A188-011BBC89D912}" presName="composite" presStyleCnt="0"/>
      <dgm:spPr/>
    </dgm:pt>
    <dgm:pt modelId="{B3E73E7A-B441-45C6-83FC-21EE2D890DD0}" type="pres">
      <dgm:prSet presAssocID="{CF79BCF5-DF50-4264-A188-011BBC89D912}" presName="FirstChild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927DC66-D00A-4DB8-852A-7CBFDCDE3F2C}" type="pres">
      <dgm:prSet presAssocID="{CF79BCF5-DF50-4264-A188-011BBC89D912}" presName="Parent" presStyleLbl="alignNode1" presStyleIdx="4" presStyleCnt="5" custScaleY="85690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F31223-3C15-4091-8EDB-6E4461FB0D39}" type="pres">
      <dgm:prSet presAssocID="{CF79BCF5-DF50-4264-A188-011BBC89D912}" presName="Accent" presStyleLbl="parChTrans1D1" presStyleIdx="4" presStyleCnt="5"/>
      <dgm:spPr/>
    </dgm:pt>
  </dgm:ptLst>
  <dgm:cxnLst>
    <dgm:cxn modelId="{F42BB704-7921-439F-94CA-6560792AD821}" srcId="{E0B16CD7-06BE-4A6E-BEF7-D067D40DB6D4}" destId="{56CB63F3-9CEA-473C-A881-57D30A875F63}" srcOrd="1" destOrd="0" parTransId="{3FD85373-1C4A-4BB2-9B6F-9861D15FDE70}" sibTransId="{1622789B-8E43-4E89-987E-AE0040E7868B}"/>
    <dgm:cxn modelId="{730552DE-24D0-4EE0-AD09-BA4F06918134}" type="presOf" srcId="{0B876F7A-9708-4EEE-8DC6-A72599792C68}" destId="{3D485BB7-D490-4912-89D6-EB1B7209B34A}" srcOrd="0" destOrd="0" presId="urn:microsoft.com/office/officeart/2011/layout/TabList"/>
    <dgm:cxn modelId="{1C5CD2FD-2D03-456E-B4FD-EC5B7F12AE82}" srcId="{E0B16CD7-06BE-4A6E-BEF7-D067D40DB6D4}" destId="{CF79BCF5-DF50-4264-A188-011BBC89D912}" srcOrd="4" destOrd="0" parTransId="{40A423EE-5DAA-4377-870B-0208D729808C}" sibTransId="{BEB1920A-7F99-430A-B54F-BDA324ECF29E}"/>
    <dgm:cxn modelId="{90DE3834-F2E9-436D-9F88-975E9EEFC88F}" srcId="{E0B16CD7-06BE-4A6E-BEF7-D067D40DB6D4}" destId="{0B876F7A-9708-4EEE-8DC6-A72599792C68}" srcOrd="2" destOrd="0" parTransId="{9C332C7C-F73C-4BC6-A1E6-6531BF8D50AA}" sibTransId="{6D3B557D-FF9B-4A97-A98D-99560B9E10FB}"/>
    <dgm:cxn modelId="{206433EC-0892-40FE-B938-D598E6187A13}" type="presOf" srcId="{C7EDDBB3-6D62-438D-AC54-1F024EFBBF25}" destId="{19C8D1A0-0BB7-44AC-828E-0150932EF7B1}" srcOrd="0" destOrd="0" presId="urn:microsoft.com/office/officeart/2011/layout/TabList"/>
    <dgm:cxn modelId="{D4C20FCE-5513-457C-A6A9-A70D1C6FB629}" srcId="{E0B16CD7-06BE-4A6E-BEF7-D067D40DB6D4}" destId="{8B4A1EDB-A8A8-4AEA-9AA0-250DA1B0743A}" srcOrd="3" destOrd="0" parTransId="{60D28E04-BA80-4AA9-9725-F1AB6DF226C9}" sibTransId="{0497D41D-3C69-4C21-9529-A2A591116817}"/>
    <dgm:cxn modelId="{DEB2B047-B335-458F-9C69-0312DF73A1DD}" type="presOf" srcId="{B075A04E-D297-4266-A578-634CEDB22BAD}" destId="{9606A57C-3AD5-49F3-81C4-22AD8ABFC89F}" srcOrd="0" destOrd="0" presId="urn:microsoft.com/office/officeart/2011/layout/TabList"/>
    <dgm:cxn modelId="{DC467CD4-9231-4D72-B28C-C4FFAEC96578}" type="presOf" srcId="{8B4A1EDB-A8A8-4AEA-9AA0-250DA1B0743A}" destId="{1538DAAF-2B80-466F-8579-AC6ADE05DE33}" srcOrd="0" destOrd="0" presId="urn:microsoft.com/office/officeart/2011/layout/TabList"/>
    <dgm:cxn modelId="{89BBF5E2-03DD-4CC6-9BC9-F62668740451}" srcId="{8B4A1EDB-A8A8-4AEA-9AA0-250DA1B0743A}" destId="{302BED7C-E688-46D0-9858-EBADECC07151}" srcOrd="0" destOrd="0" parTransId="{94F8BC22-193B-48F6-8C01-103A86DA3FCD}" sibTransId="{481E1E3D-15F9-4EFB-82C0-FD14BFECE03A}"/>
    <dgm:cxn modelId="{91D63AC4-4FC4-49C9-877E-047FBF2D53F0}" type="presOf" srcId="{E0B16CD7-06BE-4A6E-BEF7-D067D40DB6D4}" destId="{0C5C70F2-541D-4295-8564-CC8D46E86CAB}" srcOrd="0" destOrd="0" presId="urn:microsoft.com/office/officeart/2011/layout/TabList"/>
    <dgm:cxn modelId="{13F66A12-1CF8-4A5D-B415-1BDC2D37582B}" type="presOf" srcId="{302BED7C-E688-46D0-9858-EBADECC07151}" destId="{549822F8-EF00-4562-A28A-96C57ECE62D5}" srcOrd="0" destOrd="0" presId="urn:microsoft.com/office/officeart/2011/layout/TabList"/>
    <dgm:cxn modelId="{88375988-2356-4EE9-B71E-0452814A5997}" type="presOf" srcId="{CF79BCF5-DF50-4264-A188-011BBC89D912}" destId="{2927DC66-D00A-4DB8-852A-7CBFDCDE3F2C}" srcOrd="0" destOrd="0" presId="urn:microsoft.com/office/officeart/2011/layout/TabList"/>
    <dgm:cxn modelId="{B2055DD0-1BF0-4F53-8FD8-E734712A73AC}" srcId="{56CB63F3-9CEA-473C-A881-57D30A875F63}" destId="{C7EDDBB3-6D62-438D-AC54-1F024EFBBF25}" srcOrd="0" destOrd="0" parTransId="{7F009633-504E-446B-B8AD-65D87261AFD4}" sibTransId="{D56BCF3F-132E-484F-A4D8-B2BF8F9228D2}"/>
    <dgm:cxn modelId="{7B75AED7-C1CA-41D0-A312-EEF0000586C9}" srcId="{E0B16CD7-06BE-4A6E-BEF7-D067D40DB6D4}" destId="{23C71634-2764-4B50-A1D5-4275FE74ADCE}" srcOrd="0" destOrd="0" parTransId="{703234F8-6C94-4B1F-B4B6-768B7624155E}" sibTransId="{1907282F-0363-44BE-9F7D-915F9EF85907}"/>
    <dgm:cxn modelId="{3D69A5DE-412A-4AD8-922E-BF7307384392}" srcId="{23C71634-2764-4B50-A1D5-4275FE74ADCE}" destId="{B075A04E-D297-4266-A578-634CEDB22BAD}" srcOrd="0" destOrd="0" parTransId="{43AC77FD-6411-473E-94CF-59D60321CEDD}" sibTransId="{EC55C06F-13C4-49EB-ACFD-B018B19EA5AA}"/>
    <dgm:cxn modelId="{A73F8BF1-68EA-4E14-AA9E-4D09B950D787}" type="presOf" srcId="{23C71634-2764-4B50-A1D5-4275FE74ADCE}" destId="{31DEEBA8-93A7-4ECD-839C-D515EA84E287}" srcOrd="0" destOrd="0" presId="urn:microsoft.com/office/officeart/2011/layout/TabList"/>
    <dgm:cxn modelId="{018F7ECA-24E9-4FE8-95A4-B72803092444}" type="presOf" srcId="{56CB63F3-9CEA-473C-A881-57D30A875F63}" destId="{221ECCB5-469B-4B43-8754-D9DF579ED1D8}" srcOrd="0" destOrd="0" presId="urn:microsoft.com/office/officeart/2011/layout/TabList"/>
    <dgm:cxn modelId="{5C517388-4A89-47A9-B347-DA2621684259}" type="presParOf" srcId="{0C5C70F2-541D-4295-8564-CC8D46E86CAB}" destId="{EF4851D7-2FD9-442E-B210-0A1417F336D8}" srcOrd="0" destOrd="0" presId="urn:microsoft.com/office/officeart/2011/layout/TabList"/>
    <dgm:cxn modelId="{0AE7E745-DFE5-4D77-8240-2ACF78107FA7}" type="presParOf" srcId="{EF4851D7-2FD9-442E-B210-0A1417F336D8}" destId="{9606A57C-3AD5-49F3-81C4-22AD8ABFC89F}" srcOrd="0" destOrd="0" presId="urn:microsoft.com/office/officeart/2011/layout/TabList"/>
    <dgm:cxn modelId="{4A9DF9B8-8525-461E-A253-A3BD261665D9}" type="presParOf" srcId="{EF4851D7-2FD9-442E-B210-0A1417F336D8}" destId="{31DEEBA8-93A7-4ECD-839C-D515EA84E287}" srcOrd="1" destOrd="0" presId="urn:microsoft.com/office/officeart/2011/layout/TabList"/>
    <dgm:cxn modelId="{FDB871BD-382E-40D6-A879-49AD5F98DECD}" type="presParOf" srcId="{EF4851D7-2FD9-442E-B210-0A1417F336D8}" destId="{791F3471-C699-40F7-ABF0-DCB2291C2389}" srcOrd="2" destOrd="0" presId="urn:microsoft.com/office/officeart/2011/layout/TabList"/>
    <dgm:cxn modelId="{EE2A5840-715C-46A0-AE34-0E586F4BF59A}" type="presParOf" srcId="{0C5C70F2-541D-4295-8564-CC8D46E86CAB}" destId="{51E5F3EF-FC4B-4947-A06D-A30A492667E6}" srcOrd="1" destOrd="0" presId="urn:microsoft.com/office/officeart/2011/layout/TabList"/>
    <dgm:cxn modelId="{3B492E6D-3CD2-4934-900D-266D28097D80}" type="presParOf" srcId="{0C5C70F2-541D-4295-8564-CC8D46E86CAB}" destId="{10FE876D-4D93-4A91-8B32-A8BEBD6184E3}" srcOrd="2" destOrd="0" presId="urn:microsoft.com/office/officeart/2011/layout/TabList"/>
    <dgm:cxn modelId="{5FE23DF3-EA00-430F-86C9-E89DEC78CF0F}" type="presParOf" srcId="{10FE876D-4D93-4A91-8B32-A8BEBD6184E3}" destId="{19C8D1A0-0BB7-44AC-828E-0150932EF7B1}" srcOrd="0" destOrd="0" presId="urn:microsoft.com/office/officeart/2011/layout/TabList"/>
    <dgm:cxn modelId="{AFC9F5F2-4662-45E1-B25D-41BCDF20BBA0}" type="presParOf" srcId="{10FE876D-4D93-4A91-8B32-A8BEBD6184E3}" destId="{221ECCB5-469B-4B43-8754-D9DF579ED1D8}" srcOrd="1" destOrd="0" presId="urn:microsoft.com/office/officeart/2011/layout/TabList"/>
    <dgm:cxn modelId="{28A0419B-8F54-43A4-8A18-BD5FC825ED9F}" type="presParOf" srcId="{10FE876D-4D93-4A91-8B32-A8BEBD6184E3}" destId="{0C87A4DD-6665-4F10-ADDC-0E7274AD21EA}" srcOrd="2" destOrd="0" presId="urn:microsoft.com/office/officeart/2011/layout/TabList"/>
    <dgm:cxn modelId="{B97E3D26-8C41-4AC1-A36B-A6FB1316E5E8}" type="presParOf" srcId="{0C5C70F2-541D-4295-8564-CC8D46E86CAB}" destId="{BA345CAC-C307-4322-8F48-809CD1935E42}" srcOrd="3" destOrd="0" presId="urn:microsoft.com/office/officeart/2011/layout/TabList"/>
    <dgm:cxn modelId="{F75E119E-3295-441C-9015-8E035E35D59A}" type="presParOf" srcId="{0C5C70F2-541D-4295-8564-CC8D46E86CAB}" destId="{D68C39AF-0422-4774-AC5F-C49FFCB6243D}" srcOrd="4" destOrd="0" presId="urn:microsoft.com/office/officeart/2011/layout/TabList"/>
    <dgm:cxn modelId="{D28FD8D4-66B8-4B02-9A6C-9F40A5BF0CA5}" type="presParOf" srcId="{D68C39AF-0422-4774-AC5F-C49FFCB6243D}" destId="{81603BFF-0A41-4D30-A1A5-9619EA05250C}" srcOrd="0" destOrd="0" presId="urn:microsoft.com/office/officeart/2011/layout/TabList"/>
    <dgm:cxn modelId="{03732CC3-F8C7-493F-BB53-58FC289D36EE}" type="presParOf" srcId="{D68C39AF-0422-4774-AC5F-C49FFCB6243D}" destId="{3D485BB7-D490-4912-89D6-EB1B7209B34A}" srcOrd="1" destOrd="0" presId="urn:microsoft.com/office/officeart/2011/layout/TabList"/>
    <dgm:cxn modelId="{CC727427-4B04-4FB4-8C5F-3DA5CAB02FA5}" type="presParOf" srcId="{D68C39AF-0422-4774-AC5F-C49FFCB6243D}" destId="{4281F6B9-8FCB-4DDD-82C9-87316397253B}" srcOrd="2" destOrd="0" presId="urn:microsoft.com/office/officeart/2011/layout/TabList"/>
    <dgm:cxn modelId="{3F7920CA-C190-406A-A8B9-05CCA9073FAD}" type="presParOf" srcId="{0C5C70F2-541D-4295-8564-CC8D46E86CAB}" destId="{884D7D28-3A96-4284-BCBA-37B71A652A3F}" srcOrd="5" destOrd="0" presId="urn:microsoft.com/office/officeart/2011/layout/TabList"/>
    <dgm:cxn modelId="{1330D3A6-B144-40E7-A20E-F2CA8F2C89B0}" type="presParOf" srcId="{0C5C70F2-541D-4295-8564-CC8D46E86CAB}" destId="{1600AC59-73DE-4EEF-977C-EFB3CC9D87DB}" srcOrd="6" destOrd="0" presId="urn:microsoft.com/office/officeart/2011/layout/TabList"/>
    <dgm:cxn modelId="{86186D76-39A0-4777-A658-90F27EC90C43}" type="presParOf" srcId="{1600AC59-73DE-4EEF-977C-EFB3CC9D87DB}" destId="{549822F8-EF00-4562-A28A-96C57ECE62D5}" srcOrd="0" destOrd="0" presId="urn:microsoft.com/office/officeart/2011/layout/TabList"/>
    <dgm:cxn modelId="{2BFB4319-33C9-4B92-8F3A-BF0D89C155FF}" type="presParOf" srcId="{1600AC59-73DE-4EEF-977C-EFB3CC9D87DB}" destId="{1538DAAF-2B80-466F-8579-AC6ADE05DE33}" srcOrd="1" destOrd="0" presId="urn:microsoft.com/office/officeart/2011/layout/TabList"/>
    <dgm:cxn modelId="{668EC437-58AE-4A33-A0E0-C84F241A1F03}" type="presParOf" srcId="{1600AC59-73DE-4EEF-977C-EFB3CC9D87DB}" destId="{77D9239A-52C4-46A3-98E5-8B884A4BD258}" srcOrd="2" destOrd="0" presId="urn:microsoft.com/office/officeart/2011/layout/TabList"/>
    <dgm:cxn modelId="{C105187E-E92F-43DC-AF1D-0A9F4499DE60}" type="presParOf" srcId="{0C5C70F2-541D-4295-8564-CC8D46E86CAB}" destId="{2265A373-04B5-4D81-B9F3-54203DFBE2F4}" srcOrd="7" destOrd="0" presId="urn:microsoft.com/office/officeart/2011/layout/TabList"/>
    <dgm:cxn modelId="{3C316017-B314-493F-A235-8C2EDE5F7C33}" type="presParOf" srcId="{0C5C70F2-541D-4295-8564-CC8D46E86CAB}" destId="{AF4ABAAC-45FF-4D11-8303-8DCDE306EDE8}" srcOrd="8" destOrd="0" presId="urn:microsoft.com/office/officeart/2011/layout/TabList"/>
    <dgm:cxn modelId="{1A1887C6-46FC-4CDE-ADF1-9A7FDEE309E0}" type="presParOf" srcId="{AF4ABAAC-45FF-4D11-8303-8DCDE306EDE8}" destId="{B3E73E7A-B441-45C6-83FC-21EE2D890DD0}" srcOrd="0" destOrd="0" presId="urn:microsoft.com/office/officeart/2011/layout/TabList"/>
    <dgm:cxn modelId="{D7802B05-1627-44DB-92DA-627CBDEAFD86}" type="presParOf" srcId="{AF4ABAAC-45FF-4D11-8303-8DCDE306EDE8}" destId="{2927DC66-D00A-4DB8-852A-7CBFDCDE3F2C}" srcOrd="1" destOrd="0" presId="urn:microsoft.com/office/officeart/2011/layout/TabList"/>
    <dgm:cxn modelId="{89EFF251-E746-4A01-A380-89B3871273B5}" type="presParOf" srcId="{AF4ABAAC-45FF-4D11-8303-8DCDE306EDE8}" destId="{A1F31223-3C15-4091-8EDB-6E4461FB0D39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0AF0B2-D536-44B3-98F8-E701414612F8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0702CA61-42D3-425F-8BBF-0FDDE2823819}">
      <dgm:prSet phldrT="[Text]" custT="1"/>
      <dgm:spPr>
        <a:noFill/>
        <a:ln>
          <a:noFill/>
        </a:ln>
      </dgm:spPr>
      <dgm:t>
        <a:bodyPr/>
        <a:lstStyle/>
        <a:p>
          <a:pPr marL="0" lvl="0" indent="0" algn="l" defTabSz="622300">
            <a:lnSpc>
              <a:spcPct val="12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Custo estimado do Projeto-piloto (250 infraestruturas): </a:t>
          </a:r>
          <a:r>
            <a:rPr lang="pt-PT" altLang="pt-PT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</a:t>
          </a:r>
          <a:r>
            <a:rPr lang="pt-PT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98</a:t>
          </a: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 Milhões</a:t>
          </a:r>
        </a:p>
        <a:p>
          <a:pPr marL="0" lvl="0" indent="0" algn="l" defTabSz="622300">
            <a:lnSpc>
              <a:spcPct val="12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PNDRH </a:t>
          </a:r>
          <a:r>
            <a:rPr lang="pt-PT" altLang="pt-PT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US$ 1</a:t>
          </a: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50 Milhões </a:t>
          </a:r>
          <a:endParaRPr lang="pt-PT" sz="1600" b="1" kern="1200" dirty="0" smtClean="0">
            <a:solidFill>
              <a:prstClr val="black"/>
            </a:solidFill>
            <a:latin typeface="Arial" panose="020B0604020202020204" pitchFamily="34" charset="0"/>
            <a:ea typeface="Cambria" panose="02040503050406030204" pitchFamily="18" charset="0"/>
            <a:cs typeface="Arial" panose="020B0604020202020204" pitchFamily="34" charset="0"/>
          </a:endParaRPr>
        </a:p>
        <a:p>
          <a:pPr marL="0" lvl="0" indent="0" algn="l" defTabSz="622300">
            <a:lnSpc>
              <a:spcPct val="12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PT" sz="1600" b="1" kern="1200" dirty="0" smtClean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PQG- </a:t>
          </a:r>
          <a:r>
            <a:rPr lang="pt-PT" altLang="pt-PT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</a:t>
          </a:r>
          <a:r>
            <a:rPr lang="pt-PT" sz="1600" b="1" kern="1200" dirty="0" smtClean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20.7 Milhões</a:t>
          </a:r>
          <a:endParaRPr lang="pt-PT" sz="1600" b="1" kern="1200" dirty="0">
            <a:solidFill>
              <a:prstClr val="black"/>
            </a:solidFill>
            <a:latin typeface="Arial" panose="020B0604020202020204" pitchFamily="34" charset="0"/>
            <a:ea typeface="Cambria" panose="02040503050406030204" pitchFamily="18" charset="0"/>
            <a:cs typeface="Arial" panose="020B0604020202020204" pitchFamily="34" charset="0"/>
          </a:endParaRPr>
        </a:p>
      </dgm:t>
    </dgm:pt>
    <dgm:pt modelId="{FE62A402-0529-420A-8DAF-00B8FF16EE79}" type="parTrans" cxnId="{F8B0FB77-5E2E-4D00-8A11-CF48722B254F}">
      <dgm:prSet/>
      <dgm:spPr/>
      <dgm:t>
        <a:bodyPr/>
        <a:lstStyle/>
        <a:p>
          <a:endParaRPr lang="pt-PT"/>
        </a:p>
      </dgm:t>
    </dgm:pt>
    <dgm:pt modelId="{BD1F2DEF-BA3B-4C4A-9517-F12FAB287BA8}" type="sibTrans" cxnId="{F8B0FB77-5E2E-4D00-8A11-CF48722B254F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pt-PT"/>
        </a:p>
      </dgm:t>
    </dgm:pt>
    <dgm:pt modelId="{5B1AE67F-5FA4-46EF-8E8D-92D256187ACD}">
      <dgm:prSet phldrT="[Text]" custT="1"/>
      <dgm:spPr>
        <a:noFill/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>
            <a:lnSpc>
              <a:spcPct val="120000"/>
            </a:lnSpc>
            <a:spcAft>
              <a:spcPts val="0"/>
            </a:spcAft>
          </a:pPr>
          <a:r>
            <a:rPr lang="pt-P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Custo total estimado: </a:t>
          </a:r>
          <a:r>
            <a:rPr lang="pt-PT" altLang="pt-P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</a:t>
          </a:r>
          <a:r>
            <a:rPr lang="pt-PT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1.4 Mil Milhões</a:t>
          </a:r>
        </a:p>
      </dgm:t>
    </dgm:pt>
    <dgm:pt modelId="{15FA4AAF-A539-41F0-A409-57ED206061F6}" type="parTrans" cxnId="{16BB963B-1308-4F00-BCD6-E9E4338CF872}">
      <dgm:prSet/>
      <dgm:spPr/>
      <dgm:t>
        <a:bodyPr/>
        <a:lstStyle/>
        <a:p>
          <a:endParaRPr lang="pt-PT"/>
        </a:p>
      </dgm:t>
    </dgm:pt>
    <dgm:pt modelId="{59899725-9249-4E8A-A5AE-0A24335A18DA}" type="sibTrans" cxnId="{16BB963B-1308-4F00-BCD6-E9E4338CF872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pt-PT"/>
        </a:p>
      </dgm:t>
    </dgm:pt>
    <dgm:pt modelId="{DD2C8505-F4BE-4618-B065-128ED8AC90DE}" type="pres">
      <dgm:prSet presAssocID="{8C0AF0B2-D536-44B3-98F8-E701414612F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BBEFD3F-F30B-44C4-A987-8693ACAADFC0}" type="pres">
      <dgm:prSet presAssocID="{8C0AF0B2-D536-44B3-98F8-E701414612F8}" presName="dot1" presStyleLbl="alignNode1" presStyleIdx="0" presStyleCnt="10"/>
      <dgm:spPr/>
    </dgm:pt>
    <dgm:pt modelId="{9A9A6FC0-B344-447E-B771-4EBBCD6E6EBE}" type="pres">
      <dgm:prSet presAssocID="{8C0AF0B2-D536-44B3-98F8-E701414612F8}" presName="dot2" presStyleLbl="alignNode1" presStyleIdx="1" presStyleCnt="10"/>
      <dgm:spPr/>
    </dgm:pt>
    <dgm:pt modelId="{577BD1FA-B48C-4DAA-9623-0F25597A3F15}" type="pres">
      <dgm:prSet presAssocID="{8C0AF0B2-D536-44B3-98F8-E701414612F8}" presName="dot3" presStyleLbl="alignNode1" presStyleIdx="2" presStyleCnt="10"/>
      <dgm:spPr/>
    </dgm:pt>
    <dgm:pt modelId="{D290859C-CE98-4755-BDE0-C5071D6BFE38}" type="pres">
      <dgm:prSet presAssocID="{8C0AF0B2-D536-44B3-98F8-E701414612F8}" presName="dotArrow1" presStyleLbl="alignNode1" presStyleIdx="3" presStyleCnt="10"/>
      <dgm:spPr/>
    </dgm:pt>
    <dgm:pt modelId="{2F0224E4-F158-45E1-95DA-49389272A5CA}" type="pres">
      <dgm:prSet presAssocID="{8C0AF0B2-D536-44B3-98F8-E701414612F8}" presName="dotArrow2" presStyleLbl="alignNode1" presStyleIdx="4" presStyleCnt="10"/>
      <dgm:spPr/>
    </dgm:pt>
    <dgm:pt modelId="{77E4051F-2BAF-4009-A9CC-AE6CB569E0C3}" type="pres">
      <dgm:prSet presAssocID="{8C0AF0B2-D536-44B3-98F8-E701414612F8}" presName="dotArrow3" presStyleLbl="alignNode1" presStyleIdx="5" presStyleCnt="10"/>
      <dgm:spPr/>
    </dgm:pt>
    <dgm:pt modelId="{78100242-993B-432E-8333-6DB4B930591A}" type="pres">
      <dgm:prSet presAssocID="{8C0AF0B2-D536-44B3-98F8-E701414612F8}" presName="dotArrow4" presStyleLbl="alignNode1" presStyleIdx="6" presStyleCnt="10"/>
      <dgm:spPr/>
    </dgm:pt>
    <dgm:pt modelId="{E51C426E-0833-4A51-BE0D-1B1C3B5517AF}" type="pres">
      <dgm:prSet presAssocID="{8C0AF0B2-D536-44B3-98F8-E701414612F8}" presName="dotArrow5" presStyleLbl="alignNode1" presStyleIdx="7" presStyleCnt="10"/>
      <dgm:spPr/>
    </dgm:pt>
    <dgm:pt modelId="{543333B4-97C0-41E2-AD93-6BA8FB69F6AE}" type="pres">
      <dgm:prSet presAssocID="{8C0AF0B2-D536-44B3-98F8-E701414612F8}" presName="dotArrow6" presStyleLbl="alignNode1" presStyleIdx="8" presStyleCnt="10"/>
      <dgm:spPr/>
    </dgm:pt>
    <dgm:pt modelId="{5526E377-7E9F-483D-B5D3-60A0DC69B7C3}" type="pres">
      <dgm:prSet presAssocID="{8C0AF0B2-D536-44B3-98F8-E701414612F8}" presName="dotArrow7" presStyleLbl="alignNode1" presStyleIdx="9" presStyleCnt="10"/>
      <dgm:spPr/>
    </dgm:pt>
    <dgm:pt modelId="{C9660492-426F-4AF3-A7C3-1E993ABF4F0A}" type="pres">
      <dgm:prSet presAssocID="{0702CA61-42D3-425F-8BBF-0FDDE2823819}" presName="parTx1" presStyleLbl="node1" presStyleIdx="0" presStyleCnt="2" custScaleX="155603" custScaleY="167150" custLinFactNeighborX="31840" custLinFactNeighborY="33174"/>
      <dgm:spPr/>
      <dgm:t>
        <a:bodyPr/>
        <a:lstStyle/>
        <a:p>
          <a:endParaRPr lang="en-US"/>
        </a:p>
      </dgm:t>
    </dgm:pt>
    <dgm:pt modelId="{D5CE7D1A-2E76-400A-921D-225C089E61D6}" type="pres">
      <dgm:prSet presAssocID="{BD1F2DEF-BA3B-4C4A-9517-F12FAB287BA8}" presName="picture1" presStyleCnt="0"/>
      <dgm:spPr/>
    </dgm:pt>
    <dgm:pt modelId="{C2374CCE-5BB3-4EDC-9ACB-C82E5865B297}" type="pres">
      <dgm:prSet presAssocID="{BD1F2DEF-BA3B-4C4A-9517-F12FAB287BA8}" presName="imageRepeatNode" presStyleLbl="fgImgPlace1" presStyleIdx="0" presStyleCnt="2"/>
      <dgm:spPr/>
      <dgm:t>
        <a:bodyPr/>
        <a:lstStyle/>
        <a:p>
          <a:endParaRPr lang="en-US"/>
        </a:p>
      </dgm:t>
    </dgm:pt>
    <dgm:pt modelId="{EE0AD5F9-BABC-47C2-BB49-F8B6767E6D0D}" type="pres">
      <dgm:prSet presAssocID="{5B1AE67F-5FA4-46EF-8E8D-92D256187ACD}" presName="parTx2" presStyleLbl="node1" presStyleIdx="1" presStyleCnt="2" custScaleY="149157"/>
      <dgm:spPr/>
      <dgm:t>
        <a:bodyPr/>
        <a:lstStyle/>
        <a:p>
          <a:endParaRPr lang="en-US"/>
        </a:p>
      </dgm:t>
    </dgm:pt>
    <dgm:pt modelId="{4457CF0C-A1DA-48FC-85EA-A47E039B1868}" type="pres">
      <dgm:prSet presAssocID="{59899725-9249-4E8A-A5AE-0A24335A18DA}" presName="picture2" presStyleCnt="0"/>
      <dgm:spPr/>
    </dgm:pt>
    <dgm:pt modelId="{066EF9B3-DD48-4ECF-95AD-7EC422BCAAEA}" type="pres">
      <dgm:prSet presAssocID="{59899725-9249-4E8A-A5AE-0A24335A18DA}" presName="imageRepeatNode" presStyleLbl="fgImgPlace1" presStyleIdx="1" presStyleCnt="2"/>
      <dgm:spPr/>
      <dgm:t>
        <a:bodyPr/>
        <a:lstStyle/>
        <a:p>
          <a:endParaRPr lang="en-US"/>
        </a:p>
      </dgm:t>
    </dgm:pt>
  </dgm:ptLst>
  <dgm:cxnLst>
    <dgm:cxn modelId="{6AAFF403-897E-40CB-9CEB-0B5963AAC068}" type="presOf" srcId="{BD1F2DEF-BA3B-4C4A-9517-F12FAB287BA8}" destId="{C2374CCE-5BB3-4EDC-9ACB-C82E5865B297}" srcOrd="0" destOrd="0" presId="urn:microsoft.com/office/officeart/2008/layout/AscendingPictureAccentProcess"/>
    <dgm:cxn modelId="{F8B0FB77-5E2E-4D00-8A11-CF48722B254F}" srcId="{8C0AF0B2-D536-44B3-98F8-E701414612F8}" destId="{0702CA61-42D3-425F-8BBF-0FDDE2823819}" srcOrd="0" destOrd="0" parTransId="{FE62A402-0529-420A-8DAF-00B8FF16EE79}" sibTransId="{BD1F2DEF-BA3B-4C4A-9517-F12FAB287BA8}"/>
    <dgm:cxn modelId="{67855B68-B731-4247-97AD-67268C7CC49B}" type="presOf" srcId="{0702CA61-42D3-425F-8BBF-0FDDE2823819}" destId="{C9660492-426F-4AF3-A7C3-1E993ABF4F0A}" srcOrd="0" destOrd="0" presId="urn:microsoft.com/office/officeart/2008/layout/AscendingPictureAccentProcess"/>
    <dgm:cxn modelId="{DDB0DF1A-3FD3-47D9-AB69-4ED34F74EACF}" type="presOf" srcId="{8C0AF0B2-D536-44B3-98F8-E701414612F8}" destId="{DD2C8505-F4BE-4618-B065-128ED8AC90DE}" srcOrd="0" destOrd="0" presId="urn:microsoft.com/office/officeart/2008/layout/AscendingPictureAccentProcess"/>
    <dgm:cxn modelId="{16BB963B-1308-4F00-BCD6-E9E4338CF872}" srcId="{8C0AF0B2-D536-44B3-98F8-E701414612F8}" destId="{5B1AE67F-5FA4-46EF-8E8D-92D256187ACD}" srcOrd="1" destOrd="0" parTransId="{15FA4AAF-A539-41F0-A409-57ED206061F6}" sibTransId="{59899725-9249-4E8A-A5AE-0A24335A18DA}"/>
    <dgm:cxn modelId="{3A90C73C-3BC9-4180-91DE-ACBC9303A467}" type="presOf" srcId="{5B1AE67F-5FA4-46EF-8E8D-92D256187ACD}" destId="{EE0AD5F9-BABC-47C2-BB49-F8B6767E6D0D}" srcOrd="0" destOrd="0" presId="urn:microsoft.com/office/officeart/2008/layout/AscendingPictureAccentProcess"/>
    <dgm:cxn modelId="{EEA3FB6E-BEC2-4F75-A0E4-BD25D946402D}" type="presOf" srcId="{59899725-9249-4E8A-A5AE-0A24335A18DA}" destId="{066EF9B3-DD48-4ECF-95AD-7EC422BCAAEA}" srcOrd="0" destOrd="0" presId="urn:microsoft.com/office/officeart/2008/layout/AscendingPictureAccentProcess"/>
    <dgm:cxn modelId="{501EF113-BB5C-4A33-8590-6F79A2A81619}" type="presParOf" srcId="{DD2C8505-F4BE-4618-B065-128ED8AC90DE}" destId="{7BBEFD3F-F30B-44C4-A987-8693ACAADFC0}" srcOrd="0" destOrd="0" presId="urn:microsoft.com/office/officeart/2008/layout/AscendingPictureAccentProcess"/>
    <dgm:cxn modelId="{A4F4D33B-5841-4230-84A8-BF2634234A45}" type="presParOf" srcId="{DD2C8505-F4BE-4618-B065-128ED8AC90DE}" destId="{9A9A6FC0-B344-447E-B771-4EBBCD6E6EBE}" srcOrd="1" destOrd="0" presId="urn:microsoft.com/office/officeart/2008/layout/AscendingPictureAccentProcess"/>
    <dgm:cxn modelId="{B065902A-B86F-4AE8-8412-58600B96E970}" type="presParOf" srcId="{DD2C8505-F4BE-4618-B065-128ED8AC90DE}" destId="{577BD1FA-B48C-4DAA-9623-0F25597A3F15}" srcOrd="2" destOrd="0" presId="urn:microsoft.com/office/officeart/2008/layout/AscendingPictureAccentProcess"/>
    <dgm:cxn modelId="{1D57F145-7A44-43DA-8D2A-D4F1EB1373DE}" type="presParOf" srcId="{DD2C8505-F4BE-4618-B065-128ED8AC90DE}" destId="{D290859C-CE98-4755-BDE0-C5071D6BFE38}" srcOrd="3" destOrd="0" presId="urn:microsoft.com/office/officeart/2008/layout/AscendingPictureAccentProcess"/>
    <dgm:cxn modelId="{7A3D5B6F-5C3C-4E24-BDEB-0F35D7846290}" type="presParOf" srcId="{DD2C8505-F4BE-4618-B065-128ED8AC90DE}" destId="{2F0224E4-F158-45E1-95DA-49389272A5CA}" srcOrd="4" destOrd="0" presId="urn:microsoft.com/office/officeart/2008/layout/AscendingPictureAccentProcess"/>
    <dgm:cxn modelId="{803C6477-B8A1-4FA0-BB63-66FCD266E04B}" type="presParOf" srcId="{DD2C8505-F4BE-4618-B065-128ED8AC90DE}" destId="{77E4051F-2BAF-4009-A9CC-AE6CB569E0C3}" srcOrd="5" destOrd="0" presId="urn:microsoft.com/office/officeart/2008/layout/AscendingPictureAccentProcess"/>
    <dgm:cxn modelId="{5C7FBC29-5620-42B4-AE93-A6300CDA57DC}" type="presParOf" srcId="{DD2C8505-F4BE-4618-B065-128ED8AC90DE}" destId="{78100242-993B-432E-8333-6DB4B930591A}" srcOrd="6" destOrd="0" presId="urn:microsoft.com/office/officeart/2008/layout/AscendingPictureAccentProcess"/>
    <dgm:cxn modelId="{7617A11E-1609-4B85-9900-136C03EFCFF0}" type="presParOf" srcId="{DD2C8505-F4BE-4618-B065-128ED8AC90DE}" destId="{E51C426E-0833-4A51-BE0D-1B1C3B5517AF}" srcOrd="7" destOrd="0" presId="urn:microsoft.com/office/officeart/2008/layout/AscendingPictureAccentProcess"/>
    <dgm:cxn modelId="{B1B6A009-2C51-41FC-9A51-A96463311BD8}" type="presParOf" srcId="{DD2C8505-F4BE-4618-B065-128ED8AC90DE}" destId="{543333B4-97C0-41E2-AD93-6BA8FB69F6AE}" srcOrd="8" destOrd="0" presId="urn:microsoft.com/office/officeart/2008/layout/AscendingPictureAccentProcess"/>
    <dgm:cxn modelId="{A7528AC0-EEF8-475F-AA59-87CCCAE2BCE7}" type="presParOf" srcId="{DD2C8505-F4BE-4618-B065-128ED8AC90DE}" destId="{5526E377-7E9F-483D-B5D3-60A0DC69B7C3}" srcOrd="9" destOrd="0" presId="urn:microsoft.com/office/officeart/2008/layout/AscendingPictureAccentProcess"/>
    <dgm:cxn modelId="{1E865E55-6E8F-4693-A93C-DDD4E5332806}" type="presParOf" srcId="{DD2C8505-F4BE-4618-B065-128ED8AC90DE}" destId="{C9660492-426F-4AF3-A7C3-1E993ABF4F0A}" srcOrd="10" destOrd="0" presId="urn:microsoft.com/office/officeart/2008/layout/AscendingPictureAccentProcess"/>
    <dgm:cxn modelId="{4B4EA68F-5779-4642-BFE5-91D498ECB97A}" type="presParOf" srcId="{DD2C8505-F4BE-4618-B065-128ED8AC90DE}" destId="{D5CE7D1A-2E76-400A-921D-225C089E61D6}" srcOrd="11" destOrd="0" presId="urn:microsoft.com/office/officeart/2008/layout/AscendingPictureAccentProcess"/>
    <dgm:cxn modelId="{EBC7E72B-40E1-4342-8436-0E7D93B39A79}" type="presParOf" srcId="{D5CE7D1A-2E76-400A-921D-225C089E61D6}" destId="{C2374CCE-5BB3-4EDC-9ACB-C82E5865B297}" srcOrd="0" destOrd="0" presId="urn:microsoft.com/office/officeart/2008/layout/AscendingPictureAccentProcess"/>
    <dgm:cxn modelId="{A32E4FDB-00DF-41A7-BAA2-F39FFE3D712D}" type="presParOf" srcId="{DD2C8505-F4BE-4618-B065-128ED8AC90DE}" destId="{EE0AD5F9-BABC-47C2-BB49-F8B6767E6D0D}" srcOrd="12" destOrd="0" presId="urn:microsoft.com/office/officeart/2008/layout/AscendingPictureAccentProcess"/>
    <dgm:cxn modelId="{59CC8C9A-BEE5-462A-B79F-0462116D9F1A}" type="presParOf" srcId="{DD2C8505-F4BE-4618-B065-128ED8AC90DE}" destId="{4457CF0C-A1DA-48FC-85EA-A47E039B1868}" srcOrd="13" destOrd="0" presId="urn:microsoft.com/office/officeart/2008/layout/AscendingPictureAccentProcess"/>
    <dgm:cxn modelId="{2B60587C-AA48-4C8A-ADF9-20869FA1D29B}" type="presParOf" srcId="{4457CF0C-A1DA-48FC-85EA-A47E039B1868}" destId="{066EF9B3-DD48-4ECF-95AD-7EC422BCAAEA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2FF84B-855A-4E31-9FC3-C1AFAA939FE7}">
      <dsp:nvSpPr>
        <dsp:cNvPr id="0" name=""/>
        <dsp:cNvSpPr/>
      </dsp:nvSpPr>
      <dsp:spPr>
        <a:xfrm>
          <a:off x="2175236" y="1535708"/>
          <a:ext cx="1951951" cy="1688517"/>
        </a:xfrm>
        <a:prstGeom prst="hexagon">
          <a:avLst>
            <a:gd name="adj" fmla="val 28570"/>
            <a:gd name="vf" fmla="val 115470"/>
          </a:avLst>
        </a:prstGeom>
        <a:solidFill>
          <a:srgbClr val="94B6D2">
            <a:lumMod val="5000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VISÃO DO SECTOR</a:t>
          </a:r>
          <a:endParaRPr lang="pt-PT" sz="1400" b="1" kern="1200" dirty="0">
            <a:solidFill>
              <a:sysClr val="window" lastClr="FFFFFF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498702" y="1815519"/>
        <a:ext cx="1305019" cy="1128895"/>
      </dsp:txXfrm>
    </dsp:sp>
    <dsp:sp modelId="{CF24E8DB-E9E3-412F-8DCA-E619C0EED41A}">
      <dsp:nvSpPr>
        <dsp:cNvPr id="0" name=""/>
        <dsp:cNvSpPr/>
      </dsp:nvSpPr>
      <dsp:spPr>
        <a:xfrm>
          <a:off x="3340262" y="727866"/>
          <a:ext cx="736465" cy="634562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1C136F-E2CE-4EE9-B8CA-8ED86DB0D377}">
      <dsp:nvSpPr>
        <dsp:cNvPr id="0" name=""/>
        <dsp:cNvSpPr/>
      </dsp:nvSpPr>
      <dsp:spPr>
        <a:xfrm>
          <a:off x="2297768" y="0"/>
          <a:ext cx="1599610" cy="1383851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l="-14000" r="-14000"/>
          </a:stretch>
        </a:blipFill>
        <a:ln w="15875" cap="flat" cmpd="sng" algn="ctr">
          <a:solidFill>
            <a:srgbClr val="94B6D2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14000"/>
            </a:lnSpc>
            <a:spcBef>
              <a:spcPct val="0"/>
            </a:spcBef>
            <a:spcAft>
              <a:spcPts val="0"/>
            </a:spcAft>
            <a:buNone/>
          </a:pPr>
          <a:endParaRPr lang="en-US" sz="1400" b="0" i="0" u="none" kern="1200" noProof="0" dirty="0">
            <a:solidFill>
              <a:sysClr val="windowText" lastClr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562858" y="229334"/>
        <a:ext cx="1069430" cy="925183"/>
      </dsp:txXfrm>
    </dsp:sp>
    <dsp:sp modelId="{DA217C4B-6341-446A-BAA2-7758B7414902}">
      <dsp:nvSpPr>
        <dsp:cNvPr id="0" name=""/>
        <dsp:cNvSpPr/>
      </dsp:nvSpPr>
      <dsp:spPr>
        <a:xfrm>
          <a:off x="4199775" y="1914160"/>
          <a:ext cx="736465" cy="634562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602B8-CB7F-40F4-B8BC-F6494C541B81}">
      <dsp:nvSpPr>
        <dsp:cNvPr id="0" name=""/>
        <dsp:cNvSpPr/>
      </dsp:nvSpPr>
      <dsp:spPr>
        <a:xfrm>
          <a:off x="3764797" y="851161"/>
          <a:ext cx="1599610" cy="1383851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100" b="1" kern="120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100" b="1" kern="120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100" b="1" kern="120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100" b="1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4029887" y="1080495"/>
        <a:ext cx="1069430" cy="925183"/>
      </dsp:txXfrm>
    </dsp:sp>
    <dsp:sp modelId="{1654160F-6E58-478C-8664-FD3FDE313626}">
      <dsp:nvSpPr>
        <dsp:cNvPr id="0" name=""/>
        <dsp:cNvSpPr/>
      </dsp:nvSpPr>
      <dsp:spPr>
        <a:xfrm>
          <a:off x="3602702" y="3253264"/>
          <a:ext cx="736465" cy="634562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D9B84C-B022-42F8-8B49-1F7AFD7AE69D}">
      <dsp:nvSpPr>
        <dsp:cNvPr id="0" name=""/>
        <dsp:cNvSpPr/>
      </dsp:nvSpPr>
      <dsp:spPr>
        <a:xfrm>
          <a:off x="3714121" y="2766633"/>
          <a:ext cx="1599610" cy="1383851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l="-16000" r="-16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577850">
            <a:lnSpc>
              <a:spcPct val="114000"/>
            </a:lnSpc>
            <a:spcBef>
              <a:spcPct val="0"/>
            </a:spcBef>
            <a:spcAft>
              <a:spcPts val="0"/>
            </a:spcAft>
            <a:buNone/>
          </a:pPr>
          <a:endParaRPr lang="pt-PT" sz="1100" b="1" i="0" u="none" kern="1200" dirty="0">
            <a:solidFill>
              <a:sysClr val="windowText" lastClr="000000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3979211" y="2995967"/>
        <a:ext cx="1069430" cy="925183"/>
      </dsp:txXfrm>
    </dsp:sp>
    <dsp:sp modelId="{8A0F8051-05E6-405D-931B-2123EA5AE5A2}">
      <dsp:nvSpPr>
        <dsp:cNvPr id="0" name=""/>
        <dsp:cNvSpPr/>
      </dsp:nvSpPr>
      <dsp:spPr>
        <a:xfrm>
          <a:off x="2121598" y="3392268"/>
          <a:ext cx="736465" cy="634562"/>
        </a:xfrm>
        <a:prstGeom prst="hexagon">
          <a:avLst>
            <a:gd name="adj" fmla="val 28900"/>
            <a:gd name="vf" fmla="val 115470"/>
          </a:avLst>
        </a:prstGeom>
        <a:solidFill>
          <a:srgbClr val="94B6D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4E4F8-1219-43FE-ABDF-4CD1D7297145}">
      <dsp:nvSpPr>
        <dsp:cNvPr id="0" name=""/>
        <dsp:cNvSpPr/>
      </dsp:nvSpPr>
      <dsp:spPr>
        <a:xfrm>
          <a:off x="1183687" y="3053028"/>
          <a:ext cx="1599610" cy="1383851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4"/>
          <a:srcRect/>
          <a:stretch>
            <a:fillRect l="-22000" r="-22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577850">
            <a:lnSpc>
              <a:spcPct val="114000"/>
            </a:lnSpc>
            <a:spcBef>
              <a:spcPct val="0"/>
            </a:spcBef>
            <a:spcAft>
              <a:spcPts val="0"/>
            </a:spcAft>
            <a:buNone/>
          </a:pPr>
          <a:endParaRPr lang="en-US" sz="1400" b="0" i="0" u="none" kern="1200" noProof="0" dirty="0">
            <a:solidFill>
              <a:prstClr val="white"/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448777" y="3282362"/>
        <a:ext cx="1069430" cy="925183"/>
      </dsp:txXfrm>
    </dsp:sp>
    <dsp:sp modelId="{66F46CCF-A80E-45B7-A1A4-F3E8FE6EB902}">
      <dsp:nvSpPr>
        <dsp:cNvPr id="0" name=""/>
        <dsp:cNvSpPr/>
      </dsp:nvSpPr>
      <dsp:spPr>
        <a:xfrm>
          <a:off x="585275" y="1030125"/>
          <a:ext cx="1784285" cy="1575196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b="0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b="0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b="0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200" b="1" kern="1200" dirty="0">
            <a:solidFill>
              <a:sysClr val="windowText" lastClr="000000"/>
            </a:solidFill>
            <a:effectLst/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884637" y="1294407"/>
        <a:ext cx="1185561" cy="10466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F31223-3C15-4091-8EDB-6E4461FB0D39}">
      <dsp:nvSpPr>
        <dsp:cNvPr id="0" name=""/>
        <dsp:cNvSpPr/>
      </dsp:nvSpPr>
      <dsp:spPr>
        <a:xfrm>
          <a:off x="0" y="4259470"/>
          <a:ext cx="459585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D9239A-52C4-46A3-98E5-8B884A4BD258}">
      <dsp:nvSpPr>
        <dsp:cNvPr id="0" name=""/>
        <dsp:cNvSpPr/>
      </dsp:nvSpPr>
      <dsp:spPr>
        <a:xfrm>
          <a:off x="0" y="3437081"/>
          <a:ext cx="459585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1F6B9-8FCB-4DDD-82C9-87316397253B}">
      <dsp:nvSpPr>
        <dsp:cNvPr id="0" name=""/>
        <dsp:cNvSpPr/>
      </dsp:nvSpPr>
      <dsp:spPr>
        <a:xfrm>
          <a:off x="0" y="2614691"/>
          <a:ext cx="459585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7A4DD-6665-4F10-ADDC-0E7274AD21EA}">
      <dsp:nvSpPr>
        <dsp:cNvPr id="0" name=""/>
        <dsp:cNvSpPr/>
      </dsp:nvSpPr>
      <dsp:spPr>
        <a:xfrm>
          <a:off x="0" y="1762367"/>
          <a:ext cx="459585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F3471-C699-40F7-ABF0-DCB2291C2389}">
      <dsp:nvSpPr>
        <dsp:cNvPr id="0" name=""/>
        <dsp:cNvSpPr/>
      </dsp:nvSpPr>
      <dsp:spPr>
        <a:xfrm>
          <a:off x="0" y="790262"/>
          <a:ext cx="459585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06A57C-3AD5-49F3-81C4-22AD8ABFC89F}">
      <dsp:nvSpPr>
        <dsp:cNvPr id="0" name=""/>
        <dsp:cNvSpPr/>
      </dsp:nvSpPr>
      <dsp:spPr>
        <a:xfrm>
          <a:off x="1194920" y="0"/>
          <a:ext cx="3400929" cy="908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marL="72000"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Fundos provenientes do Orçamento de Estado Interno</a:t>
          </a:r>
        </a:p>
      </dsp:txBody>
      <dsp:txXfrm>
        <a:off x="1194920" y="0"/>
        <a:ext cx="3400929" cy="908713"/>
      </dsp:txXfrm>
    </dsp:sp>
    <dsp:sp modelId="{31DEEBA8-93A7-4ECD-839C-D515EA84E287}">
      <dsp:nvSpPr>
        <dsp:cNvPr id="0" name=""/>
        <dsp:cNvSpPr/>
      </dsp:nvSpPr>
      <dsp:spPr>
        <a:xfrm>
          <a:off x="0" y="215388"/>
          <a:ext cx="1194921" cy="480597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1</a:t>
          </a:r>
        </a:p>
      </dsp:txBody>
      <dsp:txXfrm>
        <a:off x="23465" y="238853"/>
        <a:ext cx="1147991" cy="457132"/>
      </dsp:txXfrm>
    </dsp:sp>
    <dsp:sp modelId="{19C8D1A0-0BB7-44AC-828E-0150932EF7B1}">
      <dsp:nvSpPr>
        <dsp:cNvPr id="0" name=""/>
        <dsp:cNvSpPr/>
      </dsp:nvSpPr>
      <dsp:spPr>
        <a:xfrm>
          <a:off x="1194920" y="957044"/>
          <a:ext cx="3400929" cy="968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200"/>
            <a:buFont typeface="Symbol" panose="05050102010706020507" pitchFamily="18" charset="2"/>
            <a:buNone/>
          </a:pPr>
          <a:r>
            <a:rPr lang="pt-PT" sz="1700" kern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Fundos disponibilizados por Parceiros de Financiamento e de Apoio Programático </a:t>
          </a:r>
        </a:p>
      </dsp:txBody>
      <dsp:txXfrm>
        <a:off x="1194920" y="957044"/>
        <a:ext cx="3400929" cy="968582"/>
      </dsp:txXfrm>
    </dsp:sp>
    <dsp:sp modelId="{221ECCB5-469B-4B43-8754-D9DF579ED1D8}">
      <dsp:nvSpPr>
        <dsp:cNvPr id="0" name=""/>
        <dsp:cNvSpPr/>
      </dsp:nvSpPr>
      <dsp:spPr>
        <a:xfrm>
          <a:off x="0" y="1187644"/>
          <a:ext cx="1194921" cy="52266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2</a:t>
          </a:r>
        </a:p>
      </dsp:txBody>
      <dsp:txXfrm>
        <a:off x="25519" y="1213163"/>
        <a:ext cx="1143883" cy="497147"/>
      </dsp:txXfrm>
    </dsp:sp>
    <dsp:sp modelId="{81603BFF-0A41-4D30-A1A5-9619EA05250C}">
      <dsp:nvSpPr>
        <dsp:cNvPr id="0" name=""/>
        <dsp:cNvSpPr/>
      </dsp:nvSpPr>
      <dsp:spPr>
        <a:xfrm>
          <a:off x="1194920" y="1945540"/>
          <a:ext cx="3400929" cy="66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485BB7-D490-4912-89D6-EB1B7209B34A}">
      <dsp:nvSpPr>
        <dsp:cNvPr id="0" name=""/>
        <dsp:cNvSpPr/>
      </dsp:nvSpPr>
      <dsp:spPr>
        <a:xfrm>
          <a:off x="0" y="2048590"/>
          <a:ext cx="1194921" cy="46305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3</a:t>
          </a:r>
        </a:p>
      </dsp:txBody>
      <dsp:txXfrm>
        <a:off x="22608" y="2071198"/>
        <a:ext cx="1149705" cy="440444"/>
      </dsp:txXfrm>
    </dsp:sp>
    <dsp:sp modelId="{549822F8-EF00-4562-A28A-96C57ECE62D5}">
      <dsp:nvSpPr>
        <dsp:cNvPr id="0" name=""/>
        <dsp:cNvSpPr/>
      </dsp:nvSpPr>
      <dsp:spPr>
        <a:xfrm>
          <a:off x="1194920" y="3352087"/>
          <a:ext cx="3400929" cy="908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 </a:t>
          </a:r>
          <a:r>
            <a:rPr lang="pt-PT" sz="1700" kern="12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Associações e cooperativas</a:t>
          </a:r>
          <a:r>
            <a:rPr lang="pt-PT" sz="1700" kern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.</a:t>
          </a:r>
        </a:p>
      </dsp:txBody>
      <dsp:txXfrm>
        <a:off x="1194920" y="3352087"/>
        <a:ext cx="3400929" cy="908713"/>
      </dsp:txXfrm>
    </dsp:sp>
    <dsp:sp modelId="{1538DAAF-2B80-466F-8579-AC6ADE05DE33}">
      <dsp:nvSpPr>
        <dsp:cNvPr id="0" name=""/>
        <dsp:cNvSpPr/>
      </dsp:nvSpPr>
      <dsp:spPr>
        <a:xfrm>
          <a:off x="18365" y="2759522"/>
          <a:ext cx="1194921" cy="621232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4</a:t>
          </a:r>
        </a:p>
      </dsp:txBody>
      <dsp:txXfrm>
        <a:off x="48697" y="2789854"/>
        <a:ext cx="1134257" cy="590900"/>
      </dsp:txXfrm>
    </dsp:sp>
    <dsp:sp modelId="{B3E73E7A-B441-45C6-83FC-21EE2D890DD0}">
      <dsp:nvSpPr>
        <dsp:cNvPr id="0" name=""/>
        <dsp:cNvSpPr/>
      </dsp:nvSpPr>
      <dsp:spPr>
        <a:xfrm>
          <a:off x="1194920" y="3590320"/>
          <a:ext cx="3400929" cy="66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27DC66-D00A-4DB8-852A-7CBFDCDE3F2C}">
      <dsp:nvSpPr>
        <dsp:cNvPr id="0" name=""/>
        <dsp:cNvSpPr/>
      </dsp:nvSpPr>
      <dsp:spPr>
        <a:xfrm>
          <a:off x="0" y="3638197"/>
          <a:ext cx="1194921" cy="573395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5</a:t>
          </a:r>
        </a:p>
      </dsp:txBody>
      <dsp:txXfrm>
        <a:off x="27996" y="3666193"/>
        <a:ext cx="1138929" cy="5453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EFD3F-F30B-44C4-A987-8693ACAADFC0}">
      <dsp:nvSpPr>
        <dsp:cNvPr id="0" name=""/>
        <dsp:cNvSpPr/>
      </dsp:nvSpPr>
      <dsp:spPr>
        <a:xfrm>
          <a:off x="1988765" y="2427228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A6FC0-B344-447E-B771-4EBBCD6E6EBE}">
      <dsp:nvSpPr>
        <dsp:cNvPr id="0" name=""/>
        <dsp:cNvSpPr/>
      </dsp:nvSpPr>
      <dsp:spPr>
        <a:xfrm>
          <a:off x="1870500" y="2616754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7BD1FA-B48C-4DAA-9623-0F25597A3F15}">
      <dsp:nvSpPr>
        <dsp:cNvPr id="0" name=""/>
        <dsp:cNvSpPr/>
      </dsp:nvSpPr>
      <dsp:spPr>
        <a:xfrm>
          <a:off x="1729554" y="2780843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0859C-CE98-4755-BDE0-C5071D6BFE38}">
      <dsp:nvSpPr>
        <dsp:cNvPr id="0" name=""/>
        <dsp:cNvSpPr/>
      </dsp:nvSpPr>
      <dsp:spPr>
        <a:xfrm>
          <a:off x="1898041" y="519785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224E4-F158-45E1-95DA-49389272A5CA}">
      <dsp:nvSpPr>
        <dsp:cNvPr id="0" name=""/>
        <dsp:cNvSpPr/>
      </dsp:nvSpPr>
      <dsp:spPr>
        <a:xfrm>
          <a:off x="2078409" y="412303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4051F-2BAF-4009-A9CC-AE6CB569E0C3}">
      <dsp:nvSpPr>
        <dsp:cNvPr id="0" name=""/>
        <dsp:cNvSpPr/>
      </dsp:nvSpPr>
      <dsp:spPr>
        <a:xfrm>
          <a:off x="2258237" y="304821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100242-993B-432E-8333-6DB4B930591A}">
      <dsp:nvSpPr>
        <dsp:cNvPr id="0" name=""/>
        <dsp:cNvSpPr/>
      </dsp:nvSpPr>
      <dsp:spPr>
        <a:xfrm>
          <a:off x="2438065" y="412303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1C426E-0833-4A51-BE0D-1B1C3B5517AF}">
      <dsp:nvSpPr>
        <dsp:cNvPr id="0" name=""/>
        <dsp:cNvSpPr/>
      </dsp:nvSpPr>
      <dsp:spPr>
        <a:xfrm>
          <a:off x="2618434" y="519785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3333B4-97C0-41E2-AD93-6BA8FB69F6AE}">
      <dsp:nvSpPr>
        <dsp:cNvPr id="0" name=""/>
        <dsp:cNvSpPr/>
      </dsp:nvSpPr>
      <dsp:spPr>
        <a:xfrm>
          <a:off x="2258237" y="531608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26E377-7E9F-483D-B5D3-60A0DC69B7C3}">
      <dsp:nvSpPr>
        <dsp:cNvPr id="0" name=""/>
        <dsp:cNvSpPr/>
      </dsp:nvSpPr>
      <dsp:spPr>
        <a:xfrm>
          <a:off x="2258237" y="758394"/>
          <a:ext cx="135006" cy="1350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60492-426F-4AF3-A7C3-1E993ABF4F0A}">
      <dsp:nvSpPr>
        <dsp:cNvPr id="0" name=""/>
        <dsp:cNvSpPr/>
      </dsp:nvSpPr>
      <dsp:spPr>
        <a:xfrm>
          <a:off x="1121791" y="3270842"/>
          <a:ext cx="4530864" cy="1305498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333" tIns="60960" rIns="60960" bIns="60960" numCol="1" spcCol="1270" anchor="ctr" anchorCtr="0">
          <a:noAutofit/>
        </a:bodyPr>
        <a:lstStyle/>
        <a:p>
          <a:pPr marL="0" lvl="0" indent="0" algn="l" defTabSz="622300">
            <a:lnSpc>
              <a:spcPct val="12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Custo estimado do Projeto-piloto (250 infraestruturas): </a:t>
          </a:r>
          <a:r>
            <a:rPr lang="pt-PT" altLang="pt-PT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</a:t>
          </a:r>
          <a:r>
            <a:rPr lang="pt-PT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98</a:t>
          </a: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 Milhões</a:t>
          </a:r>
        </a:p>
        <a:p>
          <a:pPr marL="0" lvl="0" indent="0" algn="l" defTabSz="622300">
            <a:lnSpc>
              <a:spcPct val="12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PNDRH </a:t>
          </a:r>
          <a:r>
            <a:rPr lang="pt-PT" altLang="pt-PT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US$ 1</a:t>
          </a:r>
          <a:r>
            <a:rPr lang="pt-PT" sz="1600" b="1" kern="1200" dirty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50 Milhões </a:t>
          </a:r>
          <a:endParaRPr lang="pt-PT" sz="1600" b="1" kern="1200" dirty="0" smtClean="0">
            <a:solidFill>
              <a:prstClr val="black"/>
            </a:solidFill>
            <a:latin typeface="Arial" panose="020B0604020202020204" pitchFamily="34" charset="0"/>
            <a:ea typeface="Cambria" panose="02040503050406030204" pitchFamily="18" charset="0"/>
            <a:cs typeface="Arial" panose="020B0604020202020204" pitchFamily="34" charset="0"/>
          </a:endParaRPr>
        </a:p>
        <a:p>
          <a:pPr marL="0" lvl="0" indent="0" algn="l" defTabSz="622300">
            <a:lnSpc>
              <a:spcPct val="12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PT" sz="1600" b="1" kern="1200" dirty="0" smtClean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PQG- </a:t>
          </a:r>
          <a:r>
            <a:rPr lang="pt-PT" altLang="pt-PT" sz="16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</a:t>
          </a:r>
          <a:r>
            <a:rPr lang="pt-PT" sz="1600" b="1" kern="1200" dirty="0" smtClean="0">
              <a:solidFill>
                <a:prstClr val="black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rPr>
            <a:t>20.7 Milhões</a:t>
          </a:r>
          <a:endParaRPr lang="pt-PT" sz="1600" b="1" kern="1200" dirty="0">
            <a:solidFill>
              <a:prstClr val="black"/>
            </a:solidFill>
            <a:latin typeface="Arial" panose="020B0604020202020204" pitchFamily="34" charset="0"/>
            <a:ea typeface="Cambria" panose="02040503050406030204" pitchFamily="18" charset="0"/>
            <a:cs typeface="Arial" panose="020B0604020202020204" pitchFamily="34" charset="0"/>
          </a:endParaRPr>
        </a:p>
      </dsp:txBody>
      <dsp:txXfrm>
        <a:off x="1185520" y="3334571"/>
        <a:ext cx="4403406" cy="1178040"/>
      </dsp:txXfrm>
    </dsp:sp>
    <dsp:sp modelId="{C2374CCE-5BB3-4EDC-9ACB-C82E5865B297}">
      <dsp:nvSpPr>
        <dsp:cNvPr id="0" name=""/>
        <dsp:cNvSpPr/>
      </dsp:nvSpPr>
      <dsp:spPr>
        <a:xfrm>
          <a:off x="352492" y="2508703"/>
          <a:ext cx="1350060" cy="1349970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AD5F9-BABC-47C2-BB49-F8B6767E6D0D}">
      <dsp:nvSpPr>
        <dsp:cNvPr id="0" name=""/>
        <dsp:cNvSpPr/>
      </dsp:nvSpPr>
      <dsp:spPr>
        <a:xfrm>
          <a:off x="2390543" y="1554333"/>
          <a:ext cx="2911810" cy="1164967"/>
        </a:xfrm>
        <a:prstGeom prst="roundRect">
          <a:avLst/>
        </a:prstGeom>
        <a:noFill/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333" tIns="76200" rIns="76200" bIns="76200" numCol="1" spcCol="1270" anchor="ctr" anchorCtr="0">
          <a:noAutofit/>
        </a:bodyPr>
        <a:lstStyle/>
        <a:p>
          <a:pPr lvl="0" algn="l" defTabSz="889000">
            <a:lnSpc>
              <a:spcPct val="120000"/>
            </a:lnSpc>
            <a:spcBef>
              <a:spcPct val="0"/>
            </a:spcBef>
            <a:spcAft>
              <a:spcPts val="0"/>
            </a:spcAft>
          </a:pPr>
          <a:r>
            <a:rPr lang="pt-PT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Custo total estimado: </a:t>
          </a:r>
          <a:r>
            <a:rPr lang="pt-PT" altLang="pt-PT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US$ </a:t>
          </a:r>
          <a:r>
            <a:rPr lang="pt-PT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1.4 Mil Milhões</a:t>
          </a:r>
        </a:p>
      </dsp:txBody>
      <dsp:txXfrm>
        <a:off x="2447412" y="1611202"/>
        <a:ext cx="2798072" cy="1051229"/>
      </dsp:txXfrm>
    </dsp:sp>
    <dsp:sp modelId="{066EF9B3-DD48-4ECF-95AD-7EC422BCAAEA}">
      <dsp:nvSpPr>
        <dsp:cNvPr id="0" name=""/>
        <dsp:cNvSpPr/>
      </dsp:nvSpPr>
      <dsp:spPr>
        <a:xfrm>
          <a:off x="1583207" y="981029"/>
          <a:ext cx="1350060" cy="1349970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03AAB-B084-9346-A512-A4CB8424982D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EEAAC-6E91-044E-A4A5-F23F7F2F58EF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8668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6601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AB564-65FB-964A-0ACD-F09FC8744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4189A-DC26-1AC9-CABD-DFADE31CF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F384C-1ED5-7E1F-EC67-B51F8B13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157F0-F9B2-79CB-8BE9-5EDD17CF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FD4DF-FA6C-6BE4-0204-36D60D05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56954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5F243-8545-5343-3BF0-E8F9648E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AA99B-2B37-410E-3B8B-8FDB8388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30E1B-B211-908C-C40F-653C6D72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2B4A2-D1C3-A370-43BC-A92B760F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FDBC2-8502-9631-1134-41F9E5BA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01872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8899-D2BB-5826-7E55-FD45E1A4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0464C-21F3-B8B9-9F28-523797DE2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F1B2C-1847-89F5-0440-F2BF0CE2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C9942-A7A4-4AA0-6E38-B77A411AE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38ADB-23CC-676C-90B5-1EC4583DE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26932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2B0D-D1B4-2DB9-602D-E102246C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05AC3-B71F-9E1B-076F-4D95B0768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0B9C8-0B41-968A-14EE-622AE3FA1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894A5-1437-086F-33BC-53076531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DA229-63BC-1D61-68DC-FD74EB30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6E8A7-2BDE-DA22-6634-F58433BF6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0648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B1DE-DB43-D8BB-F979-63F3AEFC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2E2E1-E32D-D774-B1ED-17AD30ECE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B355F-8734-707F-3547-7C0F3FA4B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C92C8-28A4-A9C7-0352-B97149D8D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92612-CA2B-99E6-350D-AE48246E2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20BDC9-CF22-2232-6FDA-0690A5D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BA820-44C5-D6BE-E7C2-883F4FAA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4E337-8BCD-7152-BD7B-CEDF4E86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72031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BD34-B570-2E61-9B69-DBEA8AE90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930EC-126E-007C-0D0F-F86E88BA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20C00-24E7-835B-9BC1-BC5A61EC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161A0-1384-5DB2-2D32-5C2D44F0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24407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D658A-15CB-85EC-9C38-6E22D8E9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8C64FA-96FA-0C01-0038-E21F6760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9C647-F6F8-CC3A-F69B-2F9D9666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30188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EAEC-C8E7-C216-B234-15EAEFBA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7C04-E0F6-1833-6452-5BA71E58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A6545-4661-807C-72D6-F7729111E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83C58-AFF2-5B92-D656-C21C80CE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697B4-B5CB-41B4-7945-C16119DEB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C7FCE-1D93-3103-CC31-F398E08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23378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C6DD-23F1-AE7A-9928-A5EB9FB92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A6CC6-414D-BCF8-CDC7-FFB07D8F2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2C950-8567-0E68-7F5A-D8B64CE33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1BE73-D089-AD6F-AAFA-9E5C4111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E8502-9D56-B6D4-7EAE-63A3902E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694E7-D53B-0CC2-D72C-E6670749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0137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E42E-43B3-8404-17EA-B39DA65E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6F05A-18E5-2000-547D-B773DA1C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1FB0F-D6EE-CD7E-459F-26D1881B6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7EFF9-CC9C-96DC-68A2-F0504DC6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4689D-9E3F-D2A2-93B7-0831F349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86152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06302-C602-1CF4-73D5-8C64F9CC97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210258-C896-F0CF-D618-8EA167418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F3220-837C-EFAB-FFE6-94114082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DD788-41E9-1FD1-E643-5BF300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3A881-0BB4-5A31-E1CA-57B16AF7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14796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AF3EBB-DA74-7EF7-9331-A8B24BE06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EC56A-A292-CC04-06F6-85DA5A8AC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7C30A-03B4-D215-9041-4EEBF7EBD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2C83-2215-C295-6026-90FF9973E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82628-48C4-8844-E567-7BDCB91B4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9218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38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openxmlformats.org/officeDocument/2006/relationships/image" Target="../media/image39.png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AED0082-CC9C-EFE1-E3D9-FFA7DF4D3672}"/>
              </a:ext>
            </a:extLst>
          </p:cNvPr>
          <p:cNvSpPr txBox="1"/>
          <p:nvPr/>
        </p:nvSpPr>
        <p:spPr>
          <a:xfrm>
            <a:off x="3013125" y="2737669"/>
            <a:ext cx="774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ct val="150000"/>
              </a:lnSpc>
              <a:spcBef>
                <a:spcPct val="0"/>
              </a:spcBef>
              <a:defRPr/>
            </a:pP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ÁGUA PARA O DESENVOLVIMENTO ECONÓMICO</a:t>
            </a:r>
          </a:p>
          <a:p>
            <a:pPr lvl="0" algn="ctr" eaLnBrk="0" hangingPunct="0">
              <a:lnSpc>
                <a:spcPct val="150000"/>
              </a:lnSpc>
              <a:spcBef>
                <a:spcPct val="0"/>
              </a:spcBef>
              <a:defRPr/>
            </a:pPr>
            <a:r>
              <a:rPr lang="pt-P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Desafios e oportunidades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D8D4B4-3FCD-90B7-2668-862B2700812E}"/>
              </a:ext>
            </a:extLst>
          </p:cNvPr>
          <p:cNvSpPr txBox="1"/>
          <p:nvPr/>
        </p:nvSpPr>
        <p:spPr>
          <a:xfrm>
            <a:off x="3168041" y="6043972"/>
            <a:ext cx="5855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Z" sz="1600" dirty="0">
                <a:latin typeface="Arial" panose="020B0604020202020204" pitchFamily="34" charset="0"/>
                <a:cs typeface="Arial" panose="020B0604020202020204" pitchFamily="34" charset="0"/>
              </a:rPr>
              <a:t>Maputo, 23 de Março de 2026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EDCF96-393F-4003-BD7D-734E9350943E}"/>
              </a:ext>
            </a:extLst>
          </p:cNvPr>
          <p:cNvSpPr txBox="1"/>
          <p:nvPr/>
        </p:nvSpPr>
        <p:spPr>
          <a:xfrm>
            <a:off x="4186952" y="4299426"/>
            <a:ext cx="55848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 smtClean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Apresentador: </a:t>
            </a:r>
            <a:r>
              <a:rPr lang="pt-PT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Agostinho Vilanculos</a:t>
            </a:r>
          </a:p>
          <a:p>
            <a:pPr algn="ctr">
              <a:lnSpc>
                <a:spcPct val="150000"/>
              </a:lnSpc>
            </a:pPr>
            <a:r>
              <a:rPr lang="pt-PT" sz="1400" b="1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Função: </a:t>
            </a:r>
            <a:r>
              <a:rPr lang="pt-PT" sz="1400" dirty="0" err="1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Director</a:t>
            </a:r>
            <a:r>
              <a:rPr lang="pt-PT" sz="1400" dirty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rPr>
              <a:t> Nacional de Gestão de Recursos Hídricos e de Abastecimento de Água e Saneamento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E29BF8A-34CE-6996-3B70-C498BB62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308" y="5643922"/>
            <a:ext cx="8001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6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4747C1-452F-DB8A-5BDC-7BD5C66BB99D}"/>
              </a:ext>
            </a:extLst>
          </p:cNvPr>
          <p:cNvSpPr txBox="1"/>
          <p:nvPr/>
        </p:nvSpPr>
        <p:spPr>
          <a:xfrm>
            <a:off x="1051961" y="555277"/>
            <a:ext cx="2229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Z" sz="4000" b="1" dirty="0">
                <a:solidFill>
                  <a:schemeClr val="bg1"/>
                </a:solidFill>
                <a:latin typeface="Century Gothic" panose="020B0502020202020204" pitchFamily="34" charset="0"/>
                <a:cs typeface="Poppins" pitchFamily="2" charset="77"/>
              </a:rPr>
              <a:t>Ind</a:t>
            </a:r>
            <a:r>
              <a:rPr lang="pt-PT" sz="4000" b="1" dirty="0">
                <a:solidFill>
                  <a:schemeClr val="bg1"/>
                </a:solidFill>
                <a:latin typeface="Century Gothic" panose="020B0502020202020204" pitchFamily="34" charset="0"/>
                <a:cs typeface="Poppins" pitchFamily="2" charset="77"/>
              </a:rPr>
              <a:t>í</a:t>
            </a:r>
            <a:r>
              <a:rPr lang="en-MZ" sz="4000" b="1" dirty="0">
                <a:solidFill>
                  <a:schemeClr val="bg1"/>
                </a:solidFill>
                <a:latin typeface="Century Gothic" panose="020B0502020202020204" pitchFamily="34" charset="0"/>
                <a:cs typeface="Poppins" pitchFamily="2" charset="77"/>
              </a:rPr>
              <a:t>ce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440550"/>
              </p:ext>
            </p:extLst>
          </p:nvPr>
        </p:nvGraphicFramePr>
        <p:xfrm>
          <a:off x="405581" y="1862011"/>
          <a:ext cx="11533240" cy="3189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3310">
                  <a:extLst>
                    <a:ext uri="{9D8B030D-6E8A-4147-A177-3AD203B41FA5}">
                      <a16:colId xmlns:a16="http://schemas.microsoft.com/office/drawing/2014/main" val="511709220"/>
                    </a:ext>
                  </a:extLst>
                </a:gridCol>
                <a:gridCol w="2883310">
                  <a:extLst>
                    <a:ext uri="{9D8B030D-6E8A-4147-A177-3AD203B41FA5}">
                      <a16:colId xmlns:a16="http://schemas.microsoft.com/office/drawing/2014/main" val="283067736"/>
                    </a:ext>
                  </a:extLst>
                </a:gridCol>
                <a:gridCol w="2883310">
                  <a:extLst>
                    <a:ext uri="{9D8B030D-6E8A-4147-A177-3AD203B41FA5}">
                      <a16:colId xmlns:a16="http://schemas.microsoft.com/office/drawing/2014/main" val="1657629989"/>
                    </a:ext>
                  </a:extLst>
                </a:gridCol>
                <a:gridCol w="2883310">
                  <a:extLst>
                    <a:ext uri="{9D8B030D-6E8A-4147-A177-3AD203B41FA5}">
                      <a16:colId xmlns:a16="http://schemas.microsoft.com/office/drawing/2014/main" val="908570883"/>
                    </a:ext>
                  </a:extLst>
                </a:gridCol>
              </a:tblGrid>
              <a:tr h="5379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MZ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Título</a:t>
                      </a:r>
                      <a:r>
                        <a:rPr lang="pt-PT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endParaRPr lang="pt-PT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Z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Título</a:t>
                      </a:r>
                      <a:r>
                        <a:rPr lang="pt-PT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pt-PT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Z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Título</a:t>
                      </a:r>
                      <a:r>
                        <a:rPr lang="pt-PT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endParaRPr lang="pt-PT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Z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Título</a:t>
                      </a:r>
                      <a:r>
                        <a:rPr lang="pt-PT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</a:t>
                      </a:r>
                      <a:endParaRPr lang="pt-PT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8817613"/>
                  </a:ext>
                </a:extLst>
              </a:tr>
              <a:tr h="2651356">
                <a:tc>
                  <a:txBody>
                    <a:bodyPr/>
                    <a:lstStyle/>
                    <a:p>
                      <a:pPr marL="742950" lvl="1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pt-PT" sz="2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Hídricos em Moçambique (situação </a:t>
                      </a:r>
                      <a:r>
                        <a:rPr lang="pt-PT" sz="2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</a:t>
                      </a:r>
                      <a:r>
                        <a:rPr lang="pt-PT" sz="2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 sua importância)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Principais Desafios com Fontes de Água e Projectos para Investimentos</a:t>
                      </a:r>
                    </a:p>
                    <a:p>
                      <a:pPr lvl="1">
                        <a:lnSpc>
                          <a:spcPct val="100000"/>
                        </a:lnSpc>
                      </a:pPr>
                      <a:endParaRPr lang="pt-PT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Abordagem WEFE e seu Impacto para o Desenvolvimento Económico</a:t>
                      </a:r>
                    </a:p>
                    <a:p>
                      <a:pPr lvl="1">
                        <a:lnSpc>
                          <a:spcPct val="100000"/>
                        </a:lnSpc>
                      </a:pPr>
                      <a:endParaRPr lang="pt-PT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Z" sz="2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Considerações finais</a:t>
                      </a:r>
                    </a:p>
                    <a:p>
                      <a:pPr lvl="1">
                        <a:lnSpc>
                          <a:spcPct val="100000"/>
                        </a:lnSpc>
                      </a:pPr>
                      <a:endParaRPr lang="pt-PT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645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04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232565" y="27171"/>
            <a:ext cx="516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Z" sz="3600" b="1" dirty="0">
                <a:latin typeface="Century Gothic" panose="020B0502020202020204" pitchFamily="34" charset="0"/>
                <a:cs typeface="Poppins" pitchFamily="2" charset="77"/>
              </a:rPr>
              <a:t>INTRODUÇÃO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D83D72B-00D8-4CD9-BCCC-67FBFE795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415530"/>
              </p:ext>
            </p:extLst>
          </p:nvPr>
        </p:nvGraphicFramePr>
        <p:xfrm>
          <a:off x="380999" y="917575"/>
          <a:ext cx="11691939" cy="5635625"/>
        </p:xfrm>
        <a:graphic>
          <a:graphicData uri="http://schemas.openxmlformats.org/drawingml/2006/table">
            <a:tbl>
              <a:tblPr firstRow="1" bandRow="1"/>
              <a:tblGrid>
                <a:gridCol w="3124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1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674">
                  <a:extLst>
                    <a:ext uri="{9D8B030D-6E8A-4147-A177-3AD203B41FA5}">
                      <a16:colId xmlns:a16="http://schemas.microsoft.com/office/drawing/2014/main" val="1644602569"/>
                    </a:ext>
                  </a:extLst>
                </a:gridCol>
              </a:tblGrid>
              <a:tr h="37817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38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Moçambique tem 104 bacias hidrográficas; </a:t>
                      </a:r>
                    </a:p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35 bacias hidrográficas estratégicas (vulnerabilidade a eventos externos; valor </a:t>
                      </a:r>
                      <a:r>
                        <a:rPr lang="pt-PT" sz="1200" b="0" kern="1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sócio-económico</a:t>
                      </a: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); </a:t>
                      </a: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180000" marR="0" lvl="0" indent="-1800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PT" altLang="ko-KR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Estima-se que o total de água subterrânea explorável seja de 61,000 M ㎥/ano;</a:t>
                      </a:r>
                    </a:p>
                    <a:p>
                      <a:pPr marL="180000" indent="-180000" algn="l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pt-PT" altLang="ko-KR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Cerca de 67% da população é abastecida de água subterrânea;</a:t>
                      </a:r>
                    </a:p>
                    <a:p>
                      <a:pPr marL="180000" indent="-180000" algn="l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pt-PT" altLang="ko-KR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Complexidade hidrogeológica e salinidade - risco de uso e aproveitamento de água subterrâneas</a:t>
                      </a: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180000" indent="-1800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kumimoji="0" 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Moçambique dispõe de </a:t>
                      </a:r>
                      <a:r>
                        <a:rPr kumimoji="0" lang="pt-PT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 barragens com capacidade superior a 1Mm</a:t>
                      </a:r>
                      <a:r>
                        <a:rPr kumimoji="0" lang="pt-PT" sz="1200" b="1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180000" indent="-1800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kumimoji="0" 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pt-PT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capacidade total de armazenamento em pleno destas infraestruturas é de </a:t>
                      </a:r>
                      <a:r>
                        <a:rPr kumimoji="0" lang="pt-PT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59.2  Mil Mm</a:t>
                      </a:r>
                      <a:r>
                        <a:rPr kumimoji="0" lang="pt-PT" sz="1200" b="1" kern="120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pt-PT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180000" indent="-1800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kumimoji="0" lang="pt-PT" altLang="pt-PT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Identificados </a:t>
                      </a:r>
                      <a:r>
                        <a:rPr kumimoji="0" lang="pt-PT" altLang="pt-PT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86 potenciais locais para a construção </a:t>
                      </a:r>
                      <a:r>
                        <a:rPr kumimoji="0" lang="pt-PT" altLang="pt-PT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barragem</a:t>
                      </a:r>
                      <a:r>
                        <a:rPr kumimoji="0" lang="pt-PT" alt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de usos múltiplos.</a:t>
                      </a:r>
                      <a:endParaRPr kumimoji="0" lang="pt-PT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O País partilha </a:t>
                      </a:r>
                      <a:r>
                        <a:rPr lang="pt-PT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9 das 15 bacias hidrográficas da SADC</a:t>
                      </a: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Localiza-se</a:t>
                      </a:r>
                      <a:r>
                        <a:rPr lang="pt-PT" sz="1200" b="0" kern="12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 a jusante 8 bacias compartilhadas</a:t>
                      </a:r>
                      <a:endParaRPr lang="pt-PT" sz="12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alt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Escoamento superficial anual médio: 216 mil milhões de m</a:t>
                      </a:r>
                      <a:r>
                        <a:rPr lang="pt-PT" altLang="pt-PT" sz="1200" b="0" kern="1200" baseline="30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  <a:r>
                        <a:rPr lang="pt-PT" alt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; cerca 54% é gerado nos países de montante</a:t>
                      </a:r>
                      <a:r>
                        <a:rPr kumimoji="0" lang="pt-PT" altLang="pt-PT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pt-PT" sz="12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" t="1791" r="2917" b="1872"/>
          <a:stretch>
            <a:fillRect/>
          </a:stretch>
        </p:blipFill>
        <p:spPr bwMode="auto">
          <a:xfrm>
            <a:off x="533400" y="1002403"/>
            <a:ext cx="2743200" cy="368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958557"/>
            <a:ext cx="2740118" cy="372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43829"/>
            <a:ext cx="2590800" cy="3705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664BFF3-CFBB-45C8-B646-B35E8EFDE3F5}"/>
              </a:ext>
            </a:extLst>
          </p:cNvPr>
          <p:cNvPicPr/>
          <p:nvPr/>
        </p:nvPicPr>
        <p:blipFill rotWithShape="1">
          <a:blip r:embed="rId6"/>
          <a:srcRect l="26790" t="27915" r="43279" b="17544"/>
          <a:stretch/>
        </p:blipFill>
        <p:spPr bwMode="auto">
          <a:xfrm>
            <a:off x="9518837" y="1006884"/>
            <a:ext cx="2444563" cy="3641315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5D83D72B-00D8-4CD9-BCCC-67FBFE795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85757"/>
              </p:ext>
            </p:extLst>
          </p:nvPr>
        </p:nvGraphicFramePr>
        <p:xfrm>
          <a:off x="377313" y="913751"/>
          <a:ext cx="11691939" cy="5635625"/>
        </p:xfrm>
        <a:graphic>
          <a:graphicData uri="http://schemas.openxmlformats.org/drawingml/2006/table">
            <a:tbl>
              <a:tblPr firstRow="1" bandRow="1"/>
              <a:tblGrid>
                <a:gridCol w="3124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1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674">
                  <a:extLst>
                    <a:ext uri="{9D8B030D-6E8A-4147-A177-3AD203B41FA5}">
                      <a16:colId xmlns:a16="http://schemas.microsoft.com/office/drawing/2014/main" val="1644602569"/>
                    </a:ext>
                  </a:extLst>
                </a:gridCol>
              </a:tblGrid>
              <a:tr h="37817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t-PT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38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Moçambique tem 104 bacias hidrográficas; </a:t>
                      </a:r>
                    </a:p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35 bacias hidrográficas estratégicas (vulnerabilidade a eventos externos; valor </a:t>
                      </a:r>
                      <a:r>
                        <a:rPr lang="pt-PT" sz="1200" b="0" kern="120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sócio-económico</a:t>
                      </a: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); </a:t>
                      </a: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180000" marR="0" lvl="0" indent="-1800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PT" altLang="ko-KR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Estima-se que o total de água subterrânea explorável seja de 61,000 M ㎥/ano;</a:t>
                      </a:r>
                    </a:p>
                    <a:p>
                      <a:pPr marL="180000" indent="-180000" algn="l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pt-PT" altLang="ko-KR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Cerca de 67% da população é abastecida de água subterrânea;</a:t>
                      </a:r>
                    </a:p>
                    <a:p>
                      <a:pPr marL="180000" indent="-180000" algn="l" eaLnBrk="1" fontAlgn="auto" latinLnBrk="1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kumimoji="0" lang="pt-PT" altLang="ko-KR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Complexidade hidrogeológica e salinidade - risco de uso e aproveitamento de água subterrâneas</a:t>
                      </a: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180000" indent="-1800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kumimoji="0" 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Moçambique dispõe de </a:t>
                      </a:r>
                      <a:r>
                        <a:rPr kumimoji="0" lang="pt-PT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 barragens com capacidade superior a 1Mm</a:t>
                      </a:r>
                      <a:r>
                        <a:rPr kumimoji="0" lang="pt-PT" sz="1200" b="1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180000" indent="-1800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kumimoji="0" 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pt-PT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capacidade total de armazenamento em pleno destas infraestruturas é de </a:t>
                      </a:r>
                      <a:r>
                        <a:rPr kumimoji="0" lang="pt-PT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59.2  Mil Mm</a:t>
                      </a:r>
                      <a:r>
                        <a:rPr kumimoji="0" lang="pt-PT" sz="1200" b="1" kern="1200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pt-PT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180000" indent="-1800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kumimoji="0" lang="pt-PT" altLang="pt-PT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Identificados </a:t>
                      </a:r>
                      <a:r>
                        <a:rPr kumimoji="0" lang="pt-PT" altLang="pt-PT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86 potenciais locais para a construção </a:t>
                      </a:r>
                      <a:r>
                        <a:rPr kumimoji="0" lang="pt-PT" altLang="pt-PT" sz="1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barragem</a:t>
                      </a:r>
                      <a:r>
                        <a:rPr kumimoji="0" lang="pt-PT" altLang="pt-PT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de usos múltiplos.</a:t>
                      </a:r>
                      <a:endParaRPr kumimoji="0" lang="pt-PT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O País partilha </a:t>
                      </a:r>
                      <a:r>
                        <a:rPr lang="pt-PT" sz="1200" b="1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9 das 15 bacias hidrográficas da SADC</a:t>
                      </a: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Localiza-se</a:t>
                      </a:r>
                      <a:r>
                        <a:rPr lang="pt-PT" sz="1200" b="0" kern="120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 a jusante 8 bacias compartilhadas</a:t>
                      </a:r>
                      <a:endParaRPr lang="pt-PT" sz="12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  <a:p>
                      <a:pPr marL="180000" marR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pt-PT" alt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Escoamento superficial anual médio: 216 mil milhões de m</a:t>
                      </a:r>
                      <a:r>
                        <a:rPr lang="pt-PT" altLang="pt-PT" sz="1200" b="0" kern="1200" baseline="30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  <a:r>
                        <a:rPr lang="pt-PT" altLang="pt-PT" sz="1200" b="0" kern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; cerca 54% é gerado nos países de montante</a:t>
                      </a:r>
                      <a:r>
                        <a:rPr kumimoji="0" lang="pt-PT" altLang="pt-PT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pt-PT" sz="1200" b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44" marR="91444" marT="45718" marB="4571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" t="1791" r="2917" b="1872"/>
          <a:stretch>
            <a:fillRect/>
          </a:stretch>
        </p:blipFill>
        <p:spPr bwMode="auto">
          <a:xfrm>
            <a:off x="529714" y="998579"/>
            <a:ext cx="2743200" cy="368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612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5638A2E-B451-6D25-22C4-AE56AD1E7BEE}"/>
              </a:ext>
            </a:extLst>
          </p:cNvPr>
          <p:cNvSpPr txBox="1">
            <a:spLocks noChangeAspect="1" noChangeArrowheads="1"/>
          </p:cNvSpPr>
          <p:nvPr/>
        </p:nvSpPr>
        <p:spPr>
          <a:xfrm>
            <a:off x="9313049" y="1287962"/>
            <a:ext cx="2745716" cy="5053844"/>
          </a:xfrm>
          <a:prstGeom prst="rect">
            <a:avLst/>
          </a:prstGeom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285750" indent="-285750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Blip>
                <a:blip r:embed="rId3"/>
              </a:buBlip>
              <a:defRPr sz="1600" b="1">
                <a:solidFill>
                  <a:schemeClr val="tx1"/>
                </a:solidFill>
                <a:latin typeface="Arial" pitchFamily="34" charset="0"/>
                <a:ea typeface="굴림" pitchFamily="50" charset="-127"/>
                <a:cs typeface="Arial" pitchFamily="34" charset="0"/>
              </a:defRPr>
            </a:lvl1pPr>
          </a:lstStyle>
          <a:p>
            <a:pPr marL="171450" indent="-171450" eaLnBrk="1" latinLnBrk="1" hangingPunct="1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" altLang="ko-KR" sz="1700" dirty="0"/>
              <a:t>Recursos hídricos renováveis totais de Moçambique: 228 </a:t>
            </a:r>
            <a:r>
              <a:rPr lang="pt-PT" altLang="ko-KR" sz="1700" dirty="0"/>
              <a:t>Mil Milhões</a:t>
            </a:r>
            <a:r>
              <a:rPr lang="pt" altLang="en-US" sz="1700" dirty="0"/>
              <a:t>㎥ </a:t>
            </a:r>
            <a:r>
              <a:rPr lang="pt" altLang="ko-KR" sz="1700" dirty="0"/>
              <a:t>/ano</a:t>
            </a:r>
          </a:p>
          <a:p>
            <a:pPr marL="171450" indent="-171450" eaLnBrk="1" latinLnBrk="1" hangingPunct="1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" altLang="ko-KR" sz="1700" dirty="0"/>
              <a:t>Total de recursos hídricos renováveis per capita de Moçambique: </a:t>
            </a:r>
            <a:r>
              <a:rPr lang="pt" altLang="en-US" sz="1700" dirty="0"/>
              <a:t>9.446 ㎥ </a:t>
            </a:r>
            <a:r>
              <a:rPr lang="pt" altLang="ko-KR" sz="1700" dirty="0"/>
              <a:t>/ano; </a:t>
            </a:r>
          </a:p>
          <a:p>
            <a:pPr marL="171450" indent="-171450" eaLnBrk="1" latinLnBrk="1" hangingPunct="1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" altLang="ko-KR" sz="1700" b="0" dirty="0"/>
              <a:t>Devido à variação sazonal e regional da precipitação</a:t>
            </a:r>
            <a:r>
              <a:rPr lang="pt" altLang="ko-KR" sz="1700" dirty="0"/>
              <a:t>, Moçambique é vulnerável a cheias e secas.</a:t>
            </a:r>
            <a:endParaRPr lang="pt" altLang="ko-KR" sz="1700" b="0" dirty="0"/>
          </a:p>
        </p:txBody>
      </p:sp>
      <p:graphicFrame>
        <p:nvGraphicFramePr>
          <p:cNvPr id="3" name="차트 52">
            <a:extLst>
              <a:ext uri="{FF2B5EF4-FFF2-40B4-BE49-F238E27FC236}">
                <a16:creationId xmlns:a16="http://schemas.microsoft.com/office/drawing/2014/main" id="{33B9EB6F-BF9E-905E-EAA1-D7EC7D85A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772971"/>
              </p:ext>
            </p:extLst>
          </p:nvPr>
        </p:nvGraphicFramePr>
        <p:xfrm>
          <a:off x="742462" y="1067789"/>
          <a:ext cx="8686799" cy="3990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직선 연결선 56">
            <a:extLst>
              <a:ext uri="{FF2B5EF4-FFF2-40B4-BE49-F238E27FC236}">
                <a16:creationId xmlns:a16="http://schemas.microsoft.com/office/drawing/2014/main" id="{A0D8027D-4A00-EBE5-EFED-F07AD7EBF0C5}"/>
              </a:ext>
            </a:extLst>
          </p:cNvPr>
          <p:cNvCxnSpPr>
            <a:cxnSpLocks/>
          </p:cNvCxnSpPr>
          <p:nvPr/>
        </p:nvCxnSpPr>
        <p:spPr>
          <a:xfrm>
            <a:off x="2423729" y="943964"/>
            <a:ext cx="0" cy="4114800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모서리가 둥근 직사각형 60">
            <a:extLst>
              <a:ext uri="{FF2B5EF4-FFF2-40B4-BE49-F238E27FC236}">
                <a16:creationId xmlns:a16="http://schemas.microsoft.com/office/drawing/2014/main" id="{445DAB39-4F2B-F6D2-C5CF-30001E48F6D8}"/>
              </a:ext>
            </a:extLst>
          </p:cNvPr>
          <p:cNvSpPr/>
          <p:nvPr/>
        </p:nvSpPr>
        <p:spPr bwMode="auto">
          <a:xfrm>
            <a:off x="2528563" y="5790211"/>
            <a:ext cx="6272644" cy="288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" altLang="ko-KR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Total de recursos hídricos renováveis per capita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8A610D1B-293C-373F-DD1E-8C18BBAE243B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4543317" y="4191840"/>
            <a:ext cx="22431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latin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&lt; 1700 </a:t>
            </a:r>
            <a:r>
              <a:rPr lang="en-US" altLang="en-US" sz="1200" b="1" dirty="0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㎥ </a:t>
            </a:r>
            <a:r>
              <a:rPr lang="en-US" altLang="ko-KR" sz="1200" b="1" dirty="0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/</a:t>
            </a:r>
            <a:r>
              <a:rPr lang="en-US" altLang="ko-KR" sz="1200" b="1" dirty="0" err="1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ano</a:t>
            </a:r>
            <a:r>
              <a:rPr lang="en-US" altLang="ko-KR" sz="1200" b="1" dirty="0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 (</a:t>
            </a:r>
            <a:r>
              <a:rPr lang="en-US" altLang="ko-KR" sz="1200" b="1" dirty="0" err="1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estresse</a:t>
            </a:r>
            <a:r>
              <a:rPr lang="en-US" altLang="ko-KR" sz="1200" b="1" dirty="0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 </a:t>
            </a:r>
            <a:r>
              <a:rPr lang="en-US" altLang="ko-KR" sz="1200" b="1" dirty="0" err="1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hídrico</a:t>
            </a:r>
            <a:r>
              <a:rPr lang="en-US" altLang="ko-KR" sz="1200" b="1" dirty="0">
                <a:solidFill>
                  <a:srgbClr val="FF0000"/>
                </a:solidFill>
                <a:latin typeface="Arial" panose="020B0604020202020204" pitchFamily="34" charset="0"/>
                <a:ea typeface="굴림" pitchFamily="34" charset="-127"/>
                <a:cs typeface="Arial" panose="020B0604020202020204" pitchFamily="34" charset="0"/>
              </a:rPr>
              <a:t>)</a:t>
            </a:r>
            <a:endParaRPr lang="ko-KR" altLang="en-US" sz="1200" b="1" dirty="0">
              <a:solidFill>
                <a:srgbClr val="FF0000"/>
              </a:solidFill>
              <a:latin typeface="Arial" panose="020B0604020202020204" pitchFamily="34" charset="0"/>
              <a:ea typeface="굴림" pitchFamily="34" charset="-127"/>
              <a:cs typeface="Arial" panose="020B0604020202020204" pitchFamily="34" charset="0"/>
            </a:endParaRPr>
          </a:p>
        </p:txBody>
      </p:sp>
      <p:sp>
        <p:nvSpPr>
          <p:cNvPr id="9" name="Retângulo 1">
            <a:extLst>
              <a:ext uri="{FF2B5EF4-FFF2-40B4-BE49-F238E27FC236}">
                <a16:creationId xmlns:a16="http://schemas.microsoft.com/office/drawing/2014/main" id="{C0F06D7E-8341-953F-7ABA-82EF89BFA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005" y="-28508"/>
            <a:ext cx="9448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B0CCB0"/>
              </a:buClr>
              <a:buSzTx/>
              <a:buFontTx/>
              <a:buNone/>
              <a:defRPr/>
            </a:pPr>
            <a:r>
              <a:rPr lang="pt-PT" altLang="pt-PT" sz="2800" b="1" dirty="0">
                <a:latin typeface="Century Gothic" panose="020B0502020202020204" pitchFamily="34" charset="0"/>
                <a:ea typeface="+mn-ea"/>
                <a:cs typeface="Poppins" pitchFamily="2" charset="77"/>
              </a:rPr>
              <a:t>CONTEXTO GLOBAL DE RECURSOS HÍDRICOS: Caso de Mocambique</a:t>
            </a:r>
          </a:p>
        </p:txBody>
      </p:sp>
    </p:spTree>
    <p:extLst>
      <p:ext uri="{BB962C8B-B14F-4D97-AF65-F5344CB8AC3E}">
        <p14:creationId xmlns:p14="http://schemas.microsoft.com/office/powerpoint/2010/main" val="98003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169876" y="626967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5</a:t>
            </a:r>
          </a:p>
        </p:txBody>
      </p:sp>
      <p:pic>
        <p:nvPicPr>
          <p:cNvPr id="2" name="Imagem 5">
            <a:extLst>
              <a:ext uri="{FF2B5EF4-FFF2-40B4-BE49-F238E27FC236}">
                <a16:creationId xmlns:a16="http://schemas.microsoft.com/office/drawing/2014/main" id="{30CDAFCB-DBFF-F693-F7D4-4159AC895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958" y="4031628"/>
            <a:ext cx="4961607" cy="2495374"/>
          </a:xfrm>
          <a:prstGeom prst="rect">
            <a:avLst/>
          </a:prstGeom>
        </p:spPr>
      </p:pic>
      <p:sp>
        <p:nvSpPr>
          <p:cNvPr id="4" name="Retângulo 1">
            <a:extLst>
              <a:ext uri="{FF2B5EF4-FFF2-40B4-BE49-F238E27FC236}">
                <a16:creationId xmlns:a16="http://schemas.microsoft.com/office/drawing/2014/main" id="{D0864297-EA0E-D5BB-E89F-B5575AE0E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89" y="120186"/>
            <a:ext cx="104588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B0CCB0"/>
              </a:buClr>
              <a:buSzTx/>
              <a:buFontTx/>
              <a:buNone/>
              <a:defRPr/>
            </a:pPr>
            <a:r>
              <a:rPr lang="pt-PT" altLang="pt-PT" sz="2800" b="1" dirty="0">
                <a:latin typeface="Century Gothic" panose="020B0502020202020204" pitchFamily="34" charset="0"/>
                <a:ea typeface="+mn-ea"/>
                <a:cs typeface="Poppins" panose="00000500000000000000" pitchFamily="2" charset="0"/>
              </a:rPr>
              <a:t>DESAFIOS - Recursos Hídricos de M</a:t>
            </a:r>
            <a:r>
              <a:rPr lang="pt-PT" altLang="pt-PT" sz="2800" b="1" dirty="0">
                <a:latin typeface="Century Gothic" panose="020B0502020202020204" pitchFamily="34" charset="0"/>
                <a:cs typeface="Poppins" panose="00000500000000000000" pitchFamily="2" charset="0"/>
              </a:rPr>
              <a:t>oçambique </a:t>
            </a:r>
            <a:r>
              <a:rPr lang="pt-PT" altLang="pt-PT" sz="2800" b="1" i="1" dirty="0">
                <a:latin typeface="Century Gothic" panose="020B0502020202020204" pitchFamily="34" charset="0"/>
                <a:ea typeface="+mn-ea"/>
                <a:cs typeface="Poppins" panose="00000500000000000000" pitchFamily="2" charset="0"/>
              </a:rPr>
              <a:t>VS M</a:t>
            </a:r>
            <a:r>
              <a:rPr lang="pt-PT" altLang="pt-PT" sz="2800" b="1" dirty="0">
                <a:latin typeface="Century Gothic" panose="020B0502020202020204" pitchFamily="34" charset="0"/>
                <a:ea typeface="+mn-ea"/>
                <a:cs typeface="Poppins" panose="00000500000000000000" pitchFamily="2" charset="0"/>
              </a:rPr>
              <a:t>udanças Climáticas</a:t>
            </a:r>
          </a:p>
        </p:txBody>
      </p:sp>
      <p:pic>
        <p:nvPicPr>
          <p:cNvPr id="6" name="Picture 2" descr="Seca severa cresce no sul de Moçambique, ciclones devastam centro e norte">
            <a:extLst>
              <a:ext uri="{FF2B5EF4-FFF2-40B4-BE49-F238E27FC236}">
                <a16:creationId xmlns:a16="http://schemas.microsoft.com/office/drawing/2014/main" id="{93502690-2F49-5729-6F94-4B8516D93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499" y="1218549"/>
            <a:ext cx="4946218" cy="258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A67BB75-57C0-CD8C-7F9A-83822E6D1B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570" y="4031628"/>
            <a:ext cx="5116388" cy="249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7428E1C6-8278-8DE7-0607-93F8A2B19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r="9242"/>
          <a:stretch>
            <a:fillRect/>
          </a:stretch>
        </p:blipFill>
        <p:spPr bwMode="auto">
          <a:xfrm>
            <a:off x="1267569" y="1218549"/>
            <a:ext cx="5057929" cy="2661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39831A3E-7F8F-DDD3-B39E-08CB86562E75}"/>
              </a:ext>
            </a:extLst>
          </p:cNvPr>
          <p:cNvSpPr txBox="1"/>
          <p:nvPr/>
        </p:nvSpPr>
        <p:spPr bwMode="auto">
          <a:xfrm>
            <a:off x="4589345" y="2292332"/>
            <a:ext cx="3718745" cy="28497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anchor="ctr"/>
          <a:lstStyle/>
          <a:p>
            <a:pPr algn="ctr" eaLnBrk="1" hangingPunct="1">
              <a:lnSpc>
                <a:spcPct val="114000"/>
              </a:lnSpc>
              <a:spcAft>
                <a:spcPts val="600"/>
              </a:spcAft>
              <a:defRPr/>
            </a:pPr>
            <a:r>
              <a:rPr lang="pt-PT" altLang="ko-KR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Mudanças climáticas estão a causar danos severos com impacto no desenvolvimento socioeconómico do País</a:t>
            </a:r>
            <a:endParaRPr lang="pt-PT" b="1" dirty="0">
              <a:solidFill>
                <a:schemeClr val="accent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20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242FE-5A39-973F-6501-A1D7070E8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FB95CC4-4867-8544-2685-CE3142046780}"/>
              </a:ext>
            </a:extLst>
          </p:cNvPr>
          <p:cNvSpPr txBox="1"/>
          <p:nvPr/>
        </p:nvSpPr>
        <p:spPr>
          <a:xfrm>
            <a:off x="11169876" y="626967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5</a:t>
            </a:r>
          </a:p>
        </p:txBody>
      </p:sp>
      <p:sp>
        <p:nvSpPr>
          <p:cNvPr id="4" name="Retângulo 1">
            <a:extLst>
              <a:ext uri="{FF2B5EF4-FFF2-40B4-BE49-F238E27FC236}">
                <a16:creationId xmlns:a16="http://schemas.microsoft.com/office/drawing/2014/main" id="{FD7D5F7C-C74C-C675-53D1-0ABDE1C62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89" y="120186"/>
            <a:ext cx="104588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>
                <a:srgbClr val="B0CCB0"/>
              </a:buClr>
              <a:buSzTx/>
              <a:buFontTx/>
              <a:buNone/>
              <a:defRPr/>
            </a:pPr>
            <a:r>
              <a:rPr lang="pt-PT" altLang="pt-PT" sz="2800" b="1" dirty="0">
                <a:latin typeface="Century Gothic" panose="020B0502020202020204" pitchFamily="34" charset="0"/>
                <a:ea typeface="+mn-ea"/>
                <a:cs typeface="Poppins" panose="00000500000000000000" pitchFamily="2" charset="0"/>
              </a:rPr>
              <a:t>DESAFIOS - Recursos Hídricos de M</a:t>
            </a:r>
            <a:r>
              <a:rPr lang="pt-PT" altLang="pt-PT" sz="2800" b="1" dirty="0">
                <a:latin typeface="Century Gothic" panose="020B0502020202020204" pitchFamily="34" charset="0"/>
                <a:cs typeface="Poppins" panose="00000500000000000000" pitchFamily="2" charset="0"/>
              </a:rPr>
              <a:t>oçambique </a:t>
            </a:r>
            <a:r>
              <a:rPr lang="pt-PT" altLang="pt-PT" sz="2800" b="1" i="1" dirty="0">
                <a:latin typeface="Century Gothic" panose="020B0502020202020204" pitchFamily="34" charset="0"/>
                <a:ea typeface="+mn-ea"/>
                <a:cs typeface="Poppins" panose="00000500000000000000" pitchFamily="2" charset="0"/>
              </a:rPr>
              <a:t>VS M</a:t>
            </a:r>
            <a:r>
              <a:rPr lang="pt-PT" altLang="pt-PT" sz="2800" b="1" dirty="0">
                <a:latin typeface="Century Gothic" panose="020B0502020202020204" pitchFamily="34" charset="0"/>
                <a:ea typeface="+mn-ea"/>
                <a:cs typeface="Poppins" panose="00000500000000000000" pitchFamily="2" charset="0"/>
              </a:rPr>
              <a:t>udanças Climáticas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2CDDFB-3481-EF66-82AC-868B413A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45" y="1074293"/>
            <a:ext cx="11133327" cy="566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7433E102-F357-DF3A-7365-92D44C7C1937}"/>
              </a:ext>
            </a:extLst>
          </p:cNvPr>
          <p:cNvSpPr txBox="1"/>
          <p:nvPr/>
        </p:nvSpPr>
        <p:spPr>
          <a:xfrm>
            <a:off x="755002" y="270510"/>
            <a:ext cx="10487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latin typeface="Poppins" pitchFamily="2" charset="77"/>
                <a:cs typeface="Poppins" pitchFamily="2" charset="77"/>
              </a:rPr>
              <a:t>PLANO NACIONAL DE RECURSOS HÍDRICOS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762C8642-6DCD-07F0-691B-ACEA88AE08A7}"/>
              </a:ext>
            </a:extLst>
          </p:cNvPr>
          <p:cNvGrpSpPr>
            <a:grpSpLocks/>
          </p:cNvGrpSpPr>
          <p:nvPr/>
        </p:nvGrpSpPr>
        <p:grpSpPr bwMode="auto">
          <a:xfrm>
            <a:off x="2950723" y="934716"/>
            <a:ext cx="6096000" cy="4882425"/>
            <a:chOff x="47328" y="1202364"/>
            <a:chExt cx="5472608" cy="5538236"/>
          </a:xfrm>
        </p:grpSpPr>
        <p:graphicFrame>
          <p:nvGraphicFramePr>
            <p:cNvPr id="3" name="Diagram 5">
              <a:extLst>
                <a:ext uri="{FF2B5EF4-FFF2-40B4-BE49-F238E27FC236}">
                  <a16:creationId xmlns:a16="http://schemas.microsoft.com/office/drawing/2014/main" id="{E9DAB2CD-EC3F-8292-1A33-0CA6993FEE4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14497157"/>
                </p:ext>
              </p:extLst>
            </p:nvPr>
          </p:nvGraphicFramePr>
          <p:xfrm>
            <a:off x="47328" y="1340768"/>
            <a:ext cx="5472608" cy="53998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BB4A535-0FC8-7A4C-AA8C-0416EA8B5E7C}"/>
                </a:ext>
              </a:extLst>
            </p:cNvPr>
            <p:cNvSpPr/>
            <p:nvPr/>
          </p:nvSpPr>
          <p:spPr>
            <a:xfrm>
              <a:off x="3177434" y="1202364"/>
              <a:ext cx="287071" cy="27450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94B6D2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00" kern="0" dirty="0">
                  <a:solidFill>
                    <a:srgbClr val="94B6D2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703A1BC-70BD-1A26-2948-9D72CD104A76}"/>
                </a:ext>
              </a:extLst>
            </p:cNvPr>
            <p:cNvSpPr/>
            <p:nvPr/>
          </p:nvSpPr>
          <p:spPr>
            <a:xfrm>
              <a:off x="608927" y="2336833"/>
              <a:ext cx="287071" cy="27450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94B6D2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00" kern="0" dirty="0">
                  <a:solidFill>
                    <a:srgbClr val="94B6D2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1744D70-B18F-125B-61E0-4F7318C25B30}"/>
                </a:ext>
              </a:extLst>
            </p:cNvPr>
            <p:cNvSpPr/>
            <p:nvPr/>
          </p:nvSpPr>
          <p:spPr>
            <a:xfrm>
              <a:off x="1144049" y="6097025"/>
              <a:ext cx="289858" cy="276178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94B6D2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00" kern="0" dirty="0">
                  <a:solidFill>
                    <a:srgbClr val="94B6D2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2CE71DD-2BB6-A240-8DB6-C4F20297DE7E}"/>
                </a:ext>
              </a:extLst>
            </p:cNvPr>
            <p:cNvSpPr/>
            <p:nvPr/>
          </p:nvSpPr>
          <p:spPr>
            <a:xfrm>
              <a:off x="4889904" y="5133753"/>
              <a:ext cx="287071" cy="274503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94B6D2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00" kern="0" dirty="0">
                  <a:solidFill>
                    <a:srgbClr val="94B6D2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0239FD-654E-153D-7E52-27C30E45BD89}"/>
                </a:ext>
              </a:extLst>
            </p:cNvPr>
            <p:cNvSpPr/>
            <p:nvPr/>
          </p:nvSpPr>
          <p:spPr>
            <a:xfrm>
              <a:off x="4488563" y="2100718"/>
              <a:ext cx="287071" cy="276178"/>
            </a:xfrm>
            <a:prstGeom prst="ellipse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94B6D2">
                  <a:shade val="5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PT" sz="1000" kern="0" dirty="0">
                  <a:solidFill>
                    <a:srgbClr val="94B6D2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0" name="Rectangle 11">
            <a:extLst>
              <a:ext uri="{FF2B5EF4-FFF2-40B4-BE49-F238E27FC236}">
                <a16:creationId xmlns:a16="http://schemas.microsoft.com/office/drawing/2014/main" id="{B00BD65B-8E20-92F7-DB43-AC11BE9D29B4}"/>
              </a:ext>
            </a:extLst>
          </p:cNvPr>
          <p:cNvSpPr/>
          <p:nvPr/>
        </p:nvSpPr>
        <p:spPr>
          <a:xfrm>
            <a:off x="1198123" y="1874597"/>
            <a:ext cx="23781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Incrementar a capacidade de armazenamento de água</a:t>
            </a:r>
            <a:endParaRPr lang="pt-PT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546BC5CF-FC19-BD0D-F9DF-183D73B0A839}"/>
              </a:ext>
            </a:extLst>
          </p:cNvPr>
          <p:cNvSpPr/>
          <p:nvPr/>
        </p:nvSpPr>
        <p:spPr>
          <a:xfrm>
            <a:off x="8818124" y="4268977"/>
            <a:ext cx="35293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2. Melhorar a prevenção e mitigação de impactos de eventos extremos</a:t>
            </a:r>
            <a:r>
              <a:rPr lang="pt-PT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pt-PT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E861E90C-1CBF-9F1E-1A7D-A96AC862E021}"/>
              </a:ext>
            </a:extLst>
          </p:cNvPr>
          <p:cNvSpPr/>
          <p:nvPr/>
        </p:nvSpPr>
        <p:spPr>
          <a:xfrm>
            <a:off x="8494880" y="1647398"/>
            <a:ext cx="31426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3. Expandir e melhorar a cobertura da rede de monitoramento </a:t>
            </a:r>
            <a:r>
              <a:rPr lang="pt-PT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(inclui -Qualidade de Água)</a:t>
            </a:r>
            <a:endParaRPr lang="pt-PT" b="1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6DB2EE57-FC42-9A5F-65CD-B10F2D5FEE71}"/>
              </a:ext>
            </a:extLst>
          </p:cNvPr>
          <p:cNvSpPr/>
          <p:nvPr/>
        </p:nvSpPr>
        <p:spPr>
          <a:xfrm>
            <a:off x="1198123" y="4139137"/>
            <a:ext cx="28539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4. </a:t>
            </a:r>
            <a:r>
              <a:rPr lang="pt-PT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Desenv</a:t>
            </a:r>
            <a:r>
              <a:rPr lang="pt-MZ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olv</a:t>
            </a:r>
            <a:r>
              <a:rPr lang="pt-PT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er</a:t>
            </a:r>
            <a:r>
              <a:rPr lang="pt-PT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instrumentos de gestão (planeamento de bacias hidrográficas)</a:t>
            </a:r>
            <a:endParaRPr lang="pt-PT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F44F909E-7DB6-1B98-7CD6-3E5C8D0D6910}"/>
              </a:ext>
            </a:extLst>
          </p:cNvPr>
          <p:cNvSpPr/>
          <p:nvPr/>
        </p:nvSpPr>
        <p:spPr>
          <a:xfrm>
            <a:off x="1198123" y="1005291"/>
            <a:ext cx="4161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5. Assegurar caudais de água de fronteira (quantidade e qualidade)</a:t>
            </a:r>
            <a:endParaRPr lang="pt-PT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rrow: Up 24">
            <a:extLst>
              <a:ext uri="{FF2B5EF4-FFF2-40B4-BE49-F238E27FC236}">
                <a16:creationId xmlns:a16="http://schemas.microsoft.com/office/drawing/2014/main" id="{FF0F3F62-2DCC-688B-BEA5-2497EA479243}"/>
              </a:ext>
            </a:extLst>
          </p:cNvPr>
          <p:cNvSpPr/>
          <p:nvPr/>
        </p:nvSpPr>
        <p:spPr>
          <a:xfrm>
            <a:off x="2506282" y="5637244"/>
            <a:ext cx="760919" cy="378064"/>
          </a:xfrm>
          <a:prstGeom prst="up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Arrow: Up 25">
            <a:extLst>
              <a:ext uri="{FF2B5EF4-FFF2-40B4-BE49-F238E27FC236}">
                <a16:creationId xmlns:a16="http://schemas.microsoft.com/office/drawing/2014/main" id="{6A51067F-C70C-9190-4F48-340AFBF8A8F3}"/>
              </a:ext>
            </a:extLst>
          </p:cNvPr>
          <p:cNvSpPr/>
          <p:nvPr/>
        </p:nvSpPr>
        <p:spPr>
          <a:xfrm>
            <a:off x="4598207" y="5632127"/>
            <a:ext cx="760919" cy="378064"/>
          </a:xfrm>
          <a:prstGeom prst="up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Arrow: Up 26">
            <a:extLst>
              <a:ext uri="{FF2B5EF4-FFF2-40B4-BE49-F238E27FC236}">
                <a16:creationId xmlns:a16="http://schemas.microsoft.com/office/drawing/2014/main" id="{86F27A3D-A934-D4F8-0BC2-988BEEDCE121}"/>
              </a:ext>
            </a:extLst>
          </p:cNvPr>
          <p:cNvSpPr/>
          <p:nvPr/>
        </p:nvSpPr>
        <p:spPr>
          <a:xfrm>
            <a:off x="7095544" y="5632127"/>
            <a:ext cx="760919" cy="378064"/>
          </a:xfrm>
          <a:prstGeom prst="up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Arrow: Up 27">
            <a:extLst>
              <a:ext uri="{FF2B5EF4-FFF2-40B4-BE49-F238E27FC236}">
                <a16:creationId xmlns:a16="http://schemas.microsoft.com/office/drawing/2014/main" id="{F96649DA-E5BC-9FD9-19ED-A009BA6A3FD6}"/>
              </a:ext>
            </a:extLst>
          </p:cNvPr>
          <p:cNvSpPr/>
          <p:nvPr/>
        </p:nvSpPr>
        <p:spPr>
          <a:xfrm>
            <a:off x="9444990" y="5632127"/>
            <a:ext cx="760919" cy="378064"/>
          </a:xfrm>
          <a:prstGeom prst="up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angle: Rounded Corners 1">
            <a:extLst>
              <a:ext uri="{FF2B5EF4-FFF2-40B4-BE49-F238E27FC236}">
                <a16:creationId xmlns:a16="http://schemas.microsoft.com/office/drawing/2014/main" id="{7F57C8B4-8C9F-959C-5F97-F397B7263291}"/>
              </a:ext>
            </a:extLst>
          </p:cNvPr>
          <p:cNvSpPr/>
          <p:nvPr/>
        </p:nvSpPr>
        <p:spPr>
          <a:xfrm>
            <a:off x="1436148" y="6026722"/>
            <a:ext cx="10755852" cy="7046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SzPct val="95000"/>
            </a:pPr>
            <a:r>
              <a:rPr lang="pt-PT" altLang="pt-PT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VISÃO SUSTENTADA PELOS PLANOS DE DESENVOLVIMENTOS DE OUTROS SECTORES </a:t>
            </a:r>
          </a:p>
          <a:p>
            <a:pPr algn="ctr">
              <a:spcBef>
                <a:spcPts val="0"/>
              </a:spcBef>
              <a:buSzPct val="95000"/>
            </a:pPr>
            <a:r>
              <a:rPr lang="pt-PT" altLang="pt-PT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(Água consumo humano, Irrigação, Industria, Turismo, produção de energia </a:t>
            </a:r>
            <a:r>
              <a:rPr lang="pt-PT" altLang="pt-PT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electrica</a:t>
            </a:r>
            <a:r>
              <a:rPr lang="pt-PT" altLang="pt-PT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….) 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07B99EF4-04CC-DA30-A041-25AE808E10B7}"/>
              </a:ext>
            </a:extLst>
          </p:cNvPr>
          <p:cNvSpPr txBox="1"/>
          <p:nvPr/>
        </p:nvSpPr>
        <p:spPr>
          <a:xfrm>
            <a:off x="11239734" y="6331217"/>
            <a:ext cx="624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5504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169876" y="6269678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33E102-F357-DF3A-7365-92D44C7C1937}"/>
              </a:ext>
            </a:extLst>
          </p:cNvPr>
          <p:cNvSpPr txBox="1"/>
          <p:nvPr/>
        </p:nvSpPr>
        <p:spPr>
          <a:xfrm>
            <a:off x="1124454" y="67435"/>
            <a:ext cx="107662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latin typeface="Century Gothic" panose="020B0502020202020204" pitchFamily="34" charset="0"/>
                <a:cs typeface="Poppins" pitchFamily="2" charset="77"/>
              </a:rPr>
              <a:t>INVESTIMENTO NECESSÁRIO – PLANO NACIONAL DE RECURSOS HÍDRICOS</a:t>
            </a:r>
          </a:p>
        </p:txBody>
      </p:sp>
      <p:graphicFrame>
        <p:nvGraphicFramePr>
          <p:cNvPr id="15" name="Group 52">
            <a:extLst>
              <a:ext uri="{FF2B5EF4-FFF2-40B4-BE49-F238E27FC236}">
                <a16:creationId xmlns:a16="http://schemas.microsoft.com/office/drawing/2014/main" id="{B73EB756-CB4F-F0AC-22AE-54971EB1B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748769"/>
              </p:ext>
            </p:extLst>
          </p:nvPr>
        </p:nvGraphicFramePr>
        <p:xfrm>
          <a:off x="206801" y="1175656"/>
          <a:ext cx="11754679" cy="5494133"/>
        </p:xfrm>
        <a:graphic>
          <a:graphicData uri="http://schemas.openxmlformats.org/drawingml/2006/table">
            <a:tbl>
              <a:tblPr/>
              <a:tblGrid>
                <a:gridCol w="3100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3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4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1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Categoria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Projectos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Nr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Custo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 (10</a:t>
                      </a:r>
                      <a:r>
                        <a:rPr kumimoji="0" lang="pt-PT" sz="1800" b="1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 USD)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76"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Desenvolvimento de Recursos Hídricos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Barragens multi-uso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algn="ctr" fontAlgn="b"/>
                      <a:r>
                        <a:rPr kumimoji="0" lang="pt-PT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8.034,40 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47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Barragens hidroelétricas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4.785,4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47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Reabilitação de barragens existentes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47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Pequenas barragens ( &lt; 3 Mm</a:t>
                      </a:r>
                      <a:r>
                        <a:rPr kumimoji="0" lang="pt-PT" sz="1800" b="0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24,0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47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Desenvolvimento de água subterrânea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9,5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478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Plantas de dessalização de água</a:t>
                      </a:r>
                      <a:endParaRPr lang="pt-PT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8" marR="91418" marT="45650" marB="45650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220</a:t>
                      </a:r>
                    </a:p>
                  </a:txBody>
                  <a:tcPr marL="91418" marR="91418" marT="45650" marB="45650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72.9</a:t>
                      </a:r>
                    </a:p>
                  </a:txBody>
                  <a:tcPr marL="91418" marR="91418" marT="45650" marB="45650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478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800" b="0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Regularização dos cursos dos rios</a:t>
                      </a:r>
                    </a:p>
                  </a:txBody>
                  <a:tcPr marL="91418" marR="91418" marT="45650" marB="45650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18" marR="91418" marT="45650" marB="45650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91418" marR="91418" marT="45650" marB="45650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47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Controlo de Cheias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Diques de proteção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340,0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47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Sistemas de drenagem de águas pluviais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40,0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24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Planos de Bacias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Planos de bacia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6,9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247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Sistematização de Informação 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Sistema de aviso de cheias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9,0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2476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Sistema de informação de recursos hídricos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24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8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18" marR="91418" marT="45649" marB="45649" anchor="ctr" horzOverflow="overflow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kumimoji="0" lang="en-US" sz="18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ea typeface="Verdana" charset="0"/>
                          <a:cs typeface="Arial" panose="020B0604020202020204" pitchFamily="34" charset="0"/>
                        </a:rPr>
                        <a:t>.497,9 </a:t>
                      </a:r>
                    </a:p>
                  </a:txBody>
                  <a:tcPr marL="9524" marR="9524" marT="9525" marB="0" anchor="b">
                    <a:lnL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AB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8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169876" y="6269678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8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37BAC397-895F-FEF5-1412-FE82E00C9858}"/>
              </a:ext>
            </a:extLst>
          </p:cNvPr>
          <p:cNvSpPr/>
          <p:nvPr/>
        </p:nvSpPr>
        <p:spPr>
          <a:xfrm>
            <a:off x="331933" y="997162"/>
            <a:ext cx="3185107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</a:t>
            </a:r>
            <a:r>
              <a:rPr lang="pt-PT" sz="1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Locomue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Aft>
                <a:spcPts val="0"/>
              </a:spcAft>
            </a:pP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3.4 M m3; AA Lichinga mais de 50 mil pessoas. Custo de $ 25 M.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6ABE40BE-6EFC-14BB-8E55-4F78D8DF0CA2}"/>
              </a:ext>
            </a:extLst>
          </p:cNvPr>
          <p:cNvSpPr/>
          <p:nvPr/>
        </p:nvSpPr>
        <p:spPr>
          <a:xfrm>
            <a:off x="173512" y="1896746"/>
            <a:ext cx="3378725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</a:t>
            </a:r>
            <a:r>
              <a:rPr lang="pt-PT" sz="1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Revubue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1.1 Mil Mm3;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Hidroelectricidade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7 690Kw Custo: ~ $ 500M; 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169EDDB5-2B7A-7DC2-A2ED-E147350C36F3}"/>
              </a:ext>
            </a:extLst>
          </p:cNvPr>
          <p:cNvSpPr/>
          <p:nvPr/>
        </p:nvSpPr>
        <p:spPr>
          <a:xfrm>
            <a:off x="288878" y="2706787"/>
            <a:ext cx="3234646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Nhacangale:</a:t>
            </a:r>
          </a:p>
          <a:p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171 Mm3;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Hidroelectricidade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460Kw; Custo: ~ $120M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B6058894-E8E7-3586-7A36-CA9D59AD1E65}"/>
              </a:ext>
            </a:extLst>
          </p:cNvPr>
          <p:cNvSpPr/>
          <p:nvPr/>
        </p:nvSpPr>
        <p:spPr>
          <a:xfrm>
            <a:off x="220927" y="3791344"/>
            <a:ext cx="3897256" cy="1090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</a:t>
            </a:r>
            <a:r>
              <a:rPr lang="pt-PT" sz="1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Mapai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spcAft>
                <a:spcPts val="0"/>
              </a:spcAft>
            </a:pP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7,2 Mil Mm3; Irrigação 169 mil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AA- 800 mil pessoas;  Regularização de caudais do rio Limpopo;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Hidroelectricidade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~18Mw. </a:t>
            </a:r>
            <a:endParaRPr lang="en-GB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 indicativo:  $1.2 Mil Milhões</a:t>
            </a:r>
            <a:endParaRPr lang="pt-PT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1BFFE8A5-B491-296C-2B20-3C55D0D50CE4}"/>
              </a:ext>
            </a:extLst>
          </p:cNvPr>
          <p:cNvSpPr/>
          <p:nvPr/>
        </p:nvSpPr>
        <p:spPr>
          <a:xfrm>
            <a:off x="8344117" y="1248993"/>
            <a:ext cx="3505200" cy="896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0"/>
              </a:spcAft>
            </a:pP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</a:t>
            </a:r>
            <a:r>
              <a:rPr lang="pt-PT" sz="1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Megaruma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 algn="r">
              <a:spcAft>
                <a:spcPts val="0"/>
              </a:spcAft>
            </a:pP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413 Mm</a:t>
            </a:r>
            <a:r>
              <a:rPr lang="pt-PT" sz="12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AA: ~200 mil pessoas da Cidade de Pemba e comunidade arredores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irrigação;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Geração </a:t>
            </a:r>
            <a:r>
              <a:rPr lang="pt-PT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hidroelectricidade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11.3 </a:t>
            </a:r>
            <a:r>
              <a:rPr lang="pt-PT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Gwh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/ano. Custo: ~$ 400 Milhões</a:t>
            </a:r>
            <a:endParaRPr lang="en-GB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F11EACD7-0B8B-8600-65D1-9E6B37190D9D}"/>
              </a:ext>
            </a:extLst>
          </p:cNvPr>
          <p:cNvSpPr/>
          <p:nvPr/>
        </p:nvSpPr>
        <p:spPr>
          <a:xfrm>
            <a:off x="8437188" y="3224970"/>
            <a:ext cx="35052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0"/>
              </a:spcAft>
            </a:pP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</a:t>
            </a:r>
            <a:r>
              <a:rPr lang="pt-PT" sz="1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Macuje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r">
              <a:spcAft>
                <a:spcPts val="0"/>
              </a:spcAft>
            </a:pP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100 Mm3; AA: ~1 milhão pessoas (cidade Nampula); Custo:  ~$100 Milhões</a:t>
            </a:r>
          </a:p>
        </p:txBody>
      </p:sp>
      <p:sp>
        <p:nvSpPr>
          <p:cNvPr id="9" name="Rectangle 20">
            <a:extLst>
              <a:ext uri="{FF2B5EF4-FFF2-40B4-BE49-F238E27FC236}">
                <a16:creationId xmlns:a16="http://schemas.microsoft.com/office/drawing/2014/main" id="{E7F8524F-B36D-60E3-A818-9173CC695403}"/>
              </a:ext>
            </a:extLst>
          </p:cNvPr>
          <p:cNvSpPr/>
          <p:nvPr/>
        </p:nvSpPr>
        <p:spPr>
          <a:xfrm>
            <a:off x="8485579" y="4248375"/>
            <a:ext cx="3505200" cy="919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>
              <a:spcAft>
                <a:spcPts val="600"/>
              </a:spcAft>
            </a:pP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Barragem de </a:t>
            </a:r>
            <a:r>
              <a:rPr lang="pt-PT" sz="1200" b="1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Mugeba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lvl="0" algn="r">
              <a:spcAft>
                <a:spcPts val="600"/>
              </a:spcAft>
            </a:pP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658Mm</a:t>
            </a:r>
            <a:r>
              <a:rPr lang="pt-PT" sz="12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3; </a:t>
            </a:r>
            <a:r>
              <a:rPr lang="pt-BR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AA: ~1.5 milhões de pessoas</a:t>
            </a:r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geração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hidroelectricidade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150Mw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Irrigação ~100 mil há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Custo:  ~$470 Milhões</a:t>
            </a:r>
            <a:endParaRPr lang="pt-PT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8EF08E63-19A8-F53B-A0FD-A7210B8E70E0}"/>
              </a:ext>
            </a:extLst>
          </p:cNvPr>
          <p:cNvSpPr/>
          <p:nvPr/>
        </p:nvSpPr>
        <p:spPr>
          <a:xfrm>
            <a:off x="8498421" y="5374287"/>
            <a:ext cx="3528059" cy="979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</a:t>
            </a:r>
            <a:r>
              <a:rPr lang="pt-PT" sz="12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Pavue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r"/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700 Mm</a:t>
            </a:r>
            <a:r>
              <a:rPr lang="pt-PT" sz="12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; AA : ~ 300 mil pessoas (+ Cidade da Beira); </a:t>
            </a:r>
            <a:r>
              <a:rPr lang="pt-PT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gerao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PT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hidroeléctricidade</a:t>
            </a:r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168 </a:t>
            </a:r>
            <a:r>
              <a:rPr lang="pt-PT" sz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Mw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</a:p>
          <a:p>
            <a:pPr algn="r"/>
            <a:r>
              <a:rPr lang="pt-PT" sz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Custo: ~$400 Milhões)</a:t>
            </a:r>
            <a:endParaRPr lang="pt-PT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BE8F1496-AD87-FC68-BABF-708A0CC20D13}"/>
              </a:ext>
            </a:extLst>
          </p:cNvPr>
          <p:cNvSpPr/>
          <p:nvPr/>
        </p:nvSpPr>
        <p:spPr>
          <a:xfrm>
            <a:off x="8336132" y="2337977"/>
            <a:ext cx="35052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0"/>
              </a:spcAft>
            </a:pP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Lúrio: </a:t>
            </a:r>
          </a:p>
          <a:p>
            <a:pPr algn="r">
              <a:spcAft>
                <a:spcPts val="0"/>
              </a:spcAft>
            </a:pP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2.1 Mil Mm3, AA: ~172 800; Controlo das cheias a jusante; Geração hidroeletricidade: 240MW; Irrigação</a:t>
            </a:r>
          </a:p>
        </p:txBody>
      </p:sp>
      <p:grpSp>
        <p:nvGrpSpPr>
          <p:cNvPr id="13" name="Group 60">
            <a:extLst>
              <a:ext uri="{FF2B5EF4-FFF2-40B4-BE49-F238E27FC236}">
                <a16:creationId xmlns:a16="http://schemas.microsoft.com/office/drawing/2014/main" id="{470D95B3-A090-FED3-324A-8AA40E96F4F2}"/>
              </a:ext>
            </a:extLst>
          </p:cNvPr>
          <p:cNvGrpSpPr/>
          <p:nvPr/>
        </p:nvGrpSpPr>
        <p:grpSpPr>
          <a:xfrm>
            <a:off x="2892642" y="1083191"/>
            <a:ext cx="6954378" cy="5608078"/>
            <a:chOff x="2668906" y="935759"/>
            <a:chExt cx="6954378" cy="5608078"/>
          </a:xfrm>
        </p:grpSpPr>
        <p:pic>
          <p:nvPicPr>
            <p:cNvPr id="14" name="Picture 23" descr="A map of the new guinea&#10;&#10;AI-generated content may be incorrect.">
              <a:extLst>
                <a:ext uri="{FF2B5EF4-FFF2-40B4-BE49-F238E27FC236}">
                  <a16:creationId xmlns:a16="http://schemas.microsoft.com/office/drawing/2014/main" id="{4C44D191-58A2-EDC0-A547-D6DF525B7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5" t="503" r="5559" b="4051"/>
            <a:stretch/>
          </p:blipFill>
          <p:spPr>
            <a:xfrm>
              <a:off x="4185744" y="935759"/>
              <a:ext cx="3929874" cy="5608078"/>
            </a:xfrm>
            <a:prstGeom prst="rect">
              <a:avLst/>
            </a:prstGeom>
          </p:spPr>
        </p:pic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F159F821-DA49-6F00-619A-E9FCD4933D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19127" y="1371600"/>
              <a:ext cx="605473" cy="45720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6">
              <a:extLst>
                <a:ext uri="{FF2B5EF4-FFF2-40B4-BE49-F238E27FC236}">
                  <a16:creationId xmlns:a16="http://schemas.microsoft.com/office/drawing/2014/main" id="{00593D9C-2D66-2B4D-09C9-7AE4D889FFC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95686" y="1262661"/>
              <a:ext cx="2419311" cy="108939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3">
              <a:extLst>
                <a:ext uri="{FF2B5EF4-FFF2-40B4-BE49-F238E27FC236}">
                  <a16:creationId xmlns:a16="http://schemas.microsoft.com/office/drawing/2014/main" id="{69EE93CA-CE7F-846E-641B-27D2E789BC9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28436" y="3200400"/>
              <a:ext cx="610236" cy="928652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22">
              <a:extLst>
                <a:ext uri="{FF2B5EF4-FFF2-40B4-BE49-F238E27FC236}">
                  <a16:creationId xmlns:a16="http://schemas.microsoft.com/office/drawing/2014/main" id="{8B879211-449A-BA7D-C08E-7DF11CF568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95686" y="3200400"/>
              <a:ext cx="1533383" cy="29068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7">
              <a:extLst>
                <a:ext uri="{FF2B5EF4-FFF2-40B4-BE49-F238E27FC236}">
                  <a16:creationId xmlns:a16="http://schemas.microsoft.com/office/drawing/2014/main" id="{47E5EA49-8081-6E9F-AE60-2DE4FBB61E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47635" y="4258500"/>
              <a:ext cx="296555" cy="831588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8">
              <a:extLst>
                <a:ext uri="{FF2B5EF4-FFF2-40B4-BE49-F238E27FC236}">
                  <a16:creationId xmlns:a16="http://schemas.microsoft.com/office/drawing/2014/main" id="{0EEF846D-0191-B667-92E3-A081D50180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86200" y="4267200"/>
              <a:ext cx="766693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38">
              <a:extLst>
                <a:ext uri="{FF2B5EF4-FFF2-40B4-BE49-F238E27FC236}">
                  <a16:creationId xmlns:a16="http://schemas.microsoft.com/office/drawing/2014/main" id="{952ABB46-03BC-CA84-AC7C-AB8DF8ED30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7811" y="1204392"/>
              <a:ext cx="1384300" cy="2154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42">
              <a:extLst>
                <a:ext uri="{FF2B5EF4-FFF2-40B4-BE49-F238E27FC236}">
                  <a16:creationId xmlns:a16="http://schemas.microsoft.com/office/drawing/2014/main" id="{086E8F2A-4BD9-BA11-21BA-A8E55A0F23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43800" y="1215162"/>
              <a:ext cx="479248" cy="642706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46">
              <a:extLst>
                <a:ext uri="{FF2B5EF4-FFF2-40B4-BE49-F238E27FC236}">
                  <a16:creationId xmlns:a16="http://schemas.microsoft.com/office/drawing/2014/main" id="{4F51A004-E636-DD45-7F30-FF8AEA97542B}"/>
                </a:ext>
              </a:extLst>
            </p:cNvPr>
            <p:cNvCxnSpPr>
              <a:cxnSpLocks/>
            </p:cNvCxnSpPr>
            <p:nvPr/>
          </p:nvCxnSpPr>
          <p:spPr>
            <a:xfrm>
              <a:off x="7698053" y="2043374"/>
              <a:ext cx="540931" cy="361564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48">
              <a:extLst>
                <a:ext uri="{FF2B5EF4-FFF2-40B4-BE49-F238E27FC236}">
                  <a16:creationId xmlns:a16="http://schemas.microsoft.com/office/drawing/2014/main" id="{66972C5B-2F31-0A42-36E7-F4AC67C00C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38984" y="2372616"/>
              <a:ext cx="1384300" cy="2154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50">
              <a:extLst>
                <a:ext uri="{FF2B5EF4-FFF2-40B4-BE49-F238E27FC236}">
                  <a16:creationId xmlns:a16="http://schemas.microsoft.com/office/drawing/2014/main" id="{E612CEDE-F58A-E21D-9076-8FA4689666B2}"/>
                </a:ext>
              </a:extLst>
            </p:cNvPr>
            <p:cNvCxnSpPr>
              <a:cxnSpLocks/>
            </p:cNvCxnSpPr>
            <p:nvPr/>
          </p:nvCxnSpPr>
          <p:spPr>
            <a:xfrm>
              <a:off x="7389290" y="2560610"/>
              <a:ext cx="824162" cy="952306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51">
              <a:extLst>
                <a:ext uri="{FF2B5EF4-FFF2-40B4-BE49-F238E27FC236}">
                  <a16:creationId xmlns:a16="http://schemas.microsoft.com/office/drawing/2014/main" id="{8519FCFD-005B-5EE5-C9C1-B14640608C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13452" y="3480594"/>
              <a:ext cx="1384300" cy="2154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53">
              <a:extLst>
                <a:ext uri="{FF2B5EF4-FFF2-40B4-BE49-F238E27FC236}">
                  <a16:creationId xmlns:a16="http://schemas.microsoft.com/office/drawing/2014/main" id="{099C93C4-E250-A751-8B54-382852B76724}"/>
                </a:ext>
              </a:extLst>
            </p:cNvPr>
            <p:cNvCxnSpPr>
              <a:cxnSpLocks/>
            </p:cNvCxnSpPr>
            <p:nvPr/>
          </p:nvCxnSpPr>
          <p:spPr>
            <a:xfrm>
              <a:off x="6635457" y="3134616"/>
              <a:ext cx="1397158" cy="147981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54">
              <a:extLst>
                <a:ext uri="{FF2B5EF4-FFF2-40B4-BE49-F238E27FC236}">
                  <a16:creationId xmlns:a16="http://schemas.microsoft.com/office/drawing/2014/main" id="{C6062106-DAB5-33E2-1775-20DBDFF317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23048" y="4592886"/>
              <a:ext cx="1384300" cy="2154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56">
              <a:extLst>
                <a:ext uri="{FF2B5EF4-FFF2-40B4-BE49-F238E27FC236}">
                  <a16:creationId xmlns:a16="http://schemas.microsoft.com/office/drawing/2014/main" id="{10584976-FD68-E6A0-16A7-F1619F939893}"/>
                </a:ext>
              </a:extLst>
            </p:cNvPr>
            <p:cNvCxnSpPr>
              <a:cxnSpLocks/>
            </p:cNvCxnSpPr>
            <p:nvPr/>
          </p:nvCxnSpPr>
          <p:spPr>
            <a:xfrm>
              <a:off x="5775280" y="4047178"/>
              <a:ext cx="2340338" cy="1647218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57">
              <a:extLst>
                <a:ext uri="{FF2B5EF4-FFF2-40B4-BE49-F238E27FC236}">
                  <a16:creationId xmlns:a16="http://schemas.microsoft.com/office/drawing/2014/main" id="{3E00D597-60E9-21D9-467E-9C5518F48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15618" y="5672856"/>
              <a:ext cx="1384300" cy="2154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63">
              <a:extLst>
                <a:ext uri="{FF2B5EF4-FFF2-40B4-BE49-F238E27FC236}">
                  <a16:creationId xmlns:a16="http://schemas.microsoft.com/office/drawing/2014/main" id="{E39DFAD6-6D54-837D-FC86-863ED5F039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33045" y="2083454"/>
              <a:ext cx="605473" cy="45720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64">
              <a:extLst>
                <a:ext uri="{FF2B5EF4-FFF2-40B4-BE49-F238E27FC236}">
                  <a16:creationId xmlns:a16="http://schemas.microsoft.com/office/drawing/2014/main" id="{C5F94E56-9B99-7911-CBC7-F26A2A786D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68906" y="2071509"/>
              <a:ext cx="2360009" cy="11945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67">
              <a:extLst>
                <a:ext uri="{FF2B5EF4-FFF2-40B4-BE49-F238E27FC236}">
                  <a16:creationId xmlns:a16="http://schemas.microsoft.com/office/drawing/2014/main" id="{6457F55F-0B6F-3025-FFDD-4A58703DD85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4288" y="5350271"/>
              <a:ext cx="990543" cy="571970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68">
              <a:extLst>
                <a:ext uri="{FF2B5EF4-FFF2-40B4-BE49-F238E27FC236}">
                  <a16:creationId xmlns:a16="http://schemas.microsoft.com/office/drawing/2014/main" id="{B569F2FE-C6D8-8A15-AA80-89586FB616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72853" y="5358971"/>
              <a:ext cx="766693" cy="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16">
            <a:extLst>
              <a:ext uri="{FF2B5EF4-FFF2-40B4-BE49-F238E27FC236}">
                <a16:creationId xmlns:a16="http://schemas.microsoft.com/office/drawing/2014/main" id="{1DF2E2D8-512D-CB9B-0594-7D3F707020D5}"/>
              </a:ext>
            </a:extLst>
          </p:cNvPr>
          <p:cNvSpPr/>
          <p:nvPr/>
        </p:nvSpPr>
        <p:spPr>
          <a:xfrm>
            <a:off x="173512" y="5274852"/>
            <a:ext cx="4410243" cy="1360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Barragem de </a:t>
            </a:r>
            <a:r>
              <a:rPr lang="pt-PT" sz="11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Moamba</a:t>
            </a:r>
            <a:r>
              <a:rPr lang="pt-PT" sz="1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Major: </a:t>
            </a:r>
          </a:p>
          <a:p>
            <a:r>
              <a:rPr lang="pt-P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</a:t>
            </a:r>
            <a:r>
              <a:rPr lang="pt-PT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pt-P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lang="pt-BR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750 Mm</a:t>
            </a:r>
            <a:r>
              <a:rPr lang="pt-BR" sz="11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pt-BR" sz="1100" baseline="30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pt-PT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AA: ~ 2 milhões de pessoas (Grande Maputo); Geração </a:t>
            </a:r>
            <a:r>
              <a:rPr lang="pt-PT" sz="1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hidroelectricidade</a:t>
            </a:r>
            <a:r>
              <a:rPr lang="pt-PT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15 </a:t>
            </a:r>
            <a:r>
              <a:rPr lang="pt-PT" sz="1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MWh</a:t>
            </a:r>
            <a:r>
              <a:rPr lang="pt-PT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pt-PT" sz="1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Regularação</a:t>
            </a:r>
            <a:r>
              <a:rPr lang="pt-PT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caudais de cheias no Baixo Incomáti e mitigação da intrusão salina na foz do rio; Agropecuário- 19 mil </a:t>
            </a:r>
            <a:r>
              <a:rPr lang="pt-PT" sz="1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</a:t>
            </a:r>
            <a:r>
              <a:rPr lang="pt-PT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Custo: ~ $567 Mil Milhões</a:t>
            </a:r>
            <a:endParaRPr lang="en-GB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33E102-F357-DF3A-7365-92D44C7C1937}"/>
              </a:ext>
            </a:extLst>
          </p:cNvPr>
          <p:cNvSpPr txBox="1"/>
          <p:nvPr/>
        </p:nvSpPr>
        <p:spPr>
          <a:xfrm>
            <a:off x="813846" y="102692"/>
            <a:ext cx="11212634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900" b="1" dirty="0">
                <a:latin typeface="Century Gothic" panose="020B0502020202020204" pitchFamily="34" charset="0"/>
                <a:cs typeface="Poppins" pitchFamily="2" charset="77"/>
              </a:rPr>
              <a:t>ALGUNS PROJECTOS ESTRUTURANTES IMPULSIONADORES DO DESENVOLVIMENTO ECONÓMINO </a:t>
            </a:r>
            <a:r>
              <a:rPr lang="pt-PT" sz="19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Projectos com abordagem multiusos com potencial de atrair investimento privado </a:t>
            </a:r>
            <a:endParaRPr lang="en-GB" sz="19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3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50080" y="1000102"/>
            <a:ext cx="4099401" cy="5842024"/>
            <a:chOff x="1902542" y="653144"/>
            <a:chExt cx="4099401" cy="5842024"/>
          </a:xfrm>
        </p:grpSpPr>
        <p:grpSp>
          <p:nvGrpSpPr>
            <p:cNvPr id="2" name="Group 1"/>
            <p:cNvGrpSpPr/>
            <p:nvPr/>
          </p:nvGrpSpPr>
          <p:grpSpPr>
            <a:xfrm>
              <a:off x="1902542" y="653144"/>
              <a:ext cx="4099401" cy="5842024"/>
              <a:chOff x="1902542" y="653144"/>
              <a:chExt cx="4099401" cy="5842024"/>
            </a:xfrm>
          </p:grpSpPr>
          <p:pic>
            <p:nvPicPr>
              <p:cNvPr id="49" name="Picture 10">
                <a:extLst>
                  <a:ext uri="{FF2B5EF4-FFF2-40B4-BE49-F238E27FC236}">
                    <a16:creationId xmlns:a16="http://schemas.microsoft.com/office/drawing/2014/main" id="{2D064935-7EB5-8E1A-547C-16B7D73AE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6429" r="14121"/>
              <a:stretch/>
            </p:blipFill>
            <p:spPr>
              <a:xfrm>
                <a:off x="1902542" y="653144"/>
                <a:ext cx="4099401" cy="5842024"/>
              </a:xfrm>
              <a:prstGeom prst="rect">
                <a:avLst/>
              </a:prstGeom>
            </p:spPr>
          </p:pic>
          <p:sp>
            <p:nvSpPr>
              <p:cNvPr id="53" name="Rectangle 5">
                <a:extLst>
                  <a:ext uri="{FF2B5EF4-FFF2-40B4-BE49-F238E27FC236}">
                    <a16:creationId xmlns:a16="http://schemas.microsoft.com/office/drawing/2014/main" id="{49B4AAA7-048A-023B-CC73-C015DF029CB9}"/>
                  </a:ext>
                </a:extLst>
              </p:cNvPr>
              <p:cNvSpPr/>
              <p:nvPr/>
            </p:nvSpPr>
            <p:spPr>
              <a:xfrm>
                <a:off x="5316143" y="2246536"/>
                <a:ext cx="189043" cy="14549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sz="969" dirty="0"/>
                  <a:t>5</a:t>
                </a:r>
              </a:p>
            </p:txBody>
          </p:sp>
          <p:sp>
            <p:nvSpPr>
              <p:cNvPr id="20" name="Rectangle 5">
                <a:extLst>
                  <a:ext uri="{FF2B5EF4-FFF2-40B4-BE49-F238E27FC236}">
                    <a16:creationId xmlns:a16="http://schemas.microsoft.com/office/drawing/2014/main" id="{49B4AAA7-048A-023B-CC73-C015DF029CB9}"/>
                  </a:ext>
                </a:extLst>
              </p:cNvPr>
              <p:cNvSpPr/>
              <p:nvPr/>
            </p:nvSpPr>
            <p:spPr>
              <a:xfrm>
                <a:off x="5307283" y="2246536"/>
                <a:ext cx="189043" cy="14549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sz="969" dirty="0"/>
                  <a:t>5</a:t>
                </a:r>
              </a:p>
            </p:txBody>
          </p:sp>
        </p:grpSp>
        <p:sp>
          <p:nvSpPr>
            <p:cNvPr id="54" name="Rectangle 7">
              <a:extLst>
                <a:ext uri="{FF2B5EF4-FFF2-40B4-BE49-F238E27FC236}">
                  <a16:creationId xmlns:a16="http://schemas.microsoft.com/office/drawing/2014/main" id="{A9D0516E-A5A9-3958-08C0-BA4FA77F1A8F}"/>
                </a:ext>
              </a:extLst>
            </p:cNvPr>
            <p:cNvSpPr/>
            <p:nvPr/>
          </p:nvSpPr>
          <p:spPr>
            <a:xfrm>
              <a:off x="2734674" y="4889916"/>
              <a:ext cx="189043" cy="1454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ZA" sz="969" dirty="0"/>
                <a:t>2</a:t>
              </a:r>
            </a:p>
          </p:txBody>
        </p:sp>
        <p:sp>
          <p:nvSpPr>
            <p:cNvPr id="55" name="Rectangle 8">
              <a:extLst>
                <a:ext uri="{FF2B5EF4-FFF2-40B4-BE49-F238E27FC236}">
                  <a16:creationId xmlns:a16="http://schemas.microsoft.com/office/drawing/2014/main" id="{781BFFD8-7B88-0683-4256-F82CC83860CE}"/>
                </a:ext>
              </a:extLst>
            </p:cNvPr>
            <p:cNvSpPr/>
            <p:nvPr/>
          </p:nvSpPr>
          <p:spPr>
            <a:xfrm>
              <a:off x="4325543" y="2794720"/>
              <a:ext cx="189043" cy="1454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ZA" sz="969" dirty="0"/>
                <a:t>4</a:t>
              </a:r>
            </a:p>
          </p:txBody>
        </p:sp>
        <p:sp>
          <p:nvSpPr>
            <p:cNvPr id="21" name="Rectangle 8">
              <a:extLst>
                <a:ext uri="{FF2B5EF4-FFF2-40B4-BE49-F238E27FC236}">
                  <a16:creationId xmlns:a16="http://schemas.microsoft.com/office/drawing/2014/main" id="{781BFFD8-7B88-0683-4256-F82CC83860CE}"/>
                </a:ext>
              </a:extLst>
            </p:cNvPr>
            <p:cNvSpPr/>
            <p:nvPr/>
          </p:nvSpPr>
          <p:spPr>
            <a:xfrm>
              <a:off x="4316683" y="2794720"/>
              <a:ext cx="189043" cy="1454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ZA" sz="969" dirty="0"/>
                <a:t>4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169876" y="6269678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9</a:t>
            </a:r>
          </a:p>
        </p:txBody>
      </p:sp>
      <p:sp>
        <p:nvSpPr>
          <p:cNvPr id="38" name="Rectangle 1">
            <a:extLst>
              <a:ext uri="{FF2B5EF4-FFF2-40B4-BE49-F238E27FC236}">
                <a16:creationId xmlns:a16="http://schemas.microsoft.com/office/drawing/2014/main" id="{4DB72690-938D-2F57-E55E-8344AFD3C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513" y="698501"/>
            <a:ext cx="7696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>
                <a:srgbClr val="B0CCB0"/>
              </a:buClr>
            </a:pPr>
            <a:r>
              <a:rPr lang="pt-PT" altLang="pt-PT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BARRAGENS MULTI USO ESTRATÉGICAS PRIORITÁRIAS</a:t>
            </a:r>
            <a:endParaRPr lang="pt-PT" altLang="pt-PT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0" name="Espaço Reservado para Número de Slide 1">
            <a:extLst>
              <a:ext uri="{FF2B5EF4-FFF2-40B4-BE49-F238E27FC236}">
                <a16:creationId xmlns:a16="http://schemas.microsoft.com/office/drawing/2014/main" id="{C32D7D82-596B-F20F-DB61-C302B55364F6}"/>
              </a:ext>
            </a:extLst>
          </p:cNvPr>
          <p:cNvSpPr txBox="1">
            <a:spLocks/>
          </p:cNvSpPr>
          <p:nvPr/>
        </p:nvSpPr>
        <p:spPr>
          <a:xfrm>
            <a:off x="10134600" y="6597651"/>
            <a:ext cx="533400" cy="244475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altLang="ja-JP" dirty="0"/>
              <a:t>13</a:t>
            </a:r>
          </a:p>
        </p:txBody>
      </p:sp>
      <p:sp>
        <p:nvSpPr>
          <p:cNvPr id="41" name="Slide Number Placeholder 22">
            <a:extLst>
              <a:ext uri="{FF2B5EF4-FFF2-40B4-BE49-F238E27FC236}">
                <a16:creationId xmlns:a16="http://schemas.microsoft.com/office/drawing/2014/main" id="{46D46EBE-2222-E67D-B6DA-3145FFE15A0E}"/>
              </a:ext>
            </a:extLst>
          </p:cNvPr>
          <p:cNvSpPr txBox="1">
            <a:spLocks/>
          </p:cNvSpPr>
          <p:nvPr/>
        </p:nvSpPr>
        <p:spPr bwMode="auto">
          <a:xfrm>
            <a:off x="1614488" y="762001"/>
            <a:ext cx="4429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ja-JP" sz="1200" dirty="0">
                <a:solidFill>
                  <a:srgbClr val="FFFFFF"/>
                </a:solidFill>
                <a:ea typeface="ＭＳ Ｐゴシック" panose="020B0600070205080204" pitchFamily="34" charset="-128"/>
                <a:cs typeface="HGPｺﾞｼｯｸE"/>
              </a:rPr>
              <a:t>20</a:t>
            </a:r>
          </a:p>
        </p:txBody>
      </p:sp>
      <p:sp>
        <p:nvSpPr>
          <p:cNvPr id="42" name="TextBox 1">
            <a:extLst>
              <a:ext uri="{FF2B5EF4-FFF2-40B4-BE49-F238E27FC236}">
                <a16:creationId xmlns:a16="http://schemas.microsoft.com/office/drawing/2014/main" id="{EA9A14F7-B438-BFC1-5BAB-BA0B7B2F1BCD}"/>
              </a:ext>
            </a:extLst>
          </p:cNvPr>
          <p:cNvSpPr txBox="1"/>
          <p:nvPr/>
        </p:nvSpPr>
        <p:spPr>
          <a:xfrm>
            <a:off x="5681613" y="1558677"/>
            <a:ext cx="590816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 Plano Nacional de Recursos Hídricos, prevê a construção de 35 Infra-Estruturas de armazenamento para alcançar a segurança hídrica em Moçambique até 2040 de forma gradual.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Destas Barragens  as de Moamba Major (1), Mapai (2), </a:t>
            </a:r>
            <a:r>
              <a:rPr lang="pt-PT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Pavua</a:t>
            </a: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(3), </a:t>
            </a:r>
            <a:r>
              <a:rPr lang="pt-PT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Mugeba</a:t>
            </a: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(4) e Lúrio (5), constituem grande prioridade, devido a sua  importância estratégica socioeconómica e por serem de </a:t>
            </a:r>
            <a:r>
              <a:rPr lang="pt-PT" dirty="0">
                <a:latin typeface="Arial" panose="020B0604020202020204" pitchFamily="34" charset="0"/>
                <a:ea typeface="Verdana" charset="0"/>
                <a:cs typeface="Arial" panose="020B0604020202020204" pitchFamily="34" charset="0"/>
              </a:rPr>
              <a:t>Alta rentabilidade</a:t>
            </a: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Abastecimento de água as grandes cidades de Maputo, Nacala, Pemba, Nampula, Beira, Mocuba e Quelimane;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Produção de energia;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Irrigação de campos agrícolas.</a:t>
            </a:r>
          </a:p>
        </p:txBody>
      </p:sp>
      <p:sp>
        <p:nvSpPr>
          <p:cNvPr id="50" name="Slide Number Placeholder 22">
            <a:extLst>
              <a:ext uri="{FF2B5EF4-FFF2-40B4-BE49-F238E27FC236}">
                <a16:creationId xmlns:a16="http://schemas.microsoft.com/office/drawing/2014/main" id="{FD176EB7-038F-2533-F1C4-3C55FE009F9D}"/>
              </a:ext>
            </a:extLst>
          </p:cNvPr>
          <p:cNvSpPr txBox="1">
            <a:spLocks/>
          </p:cNvSpPr>
          <p:nvPr/>
        </p:nvSpPr>
        <p:spPr bwMode="auto">
          <a:xfrm>
            <a:off x="2282431" y="1042121"/>
            <a:ext cx="4429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ja-JP" sz="1200" dirty="0">
                <a:solidFill>
                  <a:srgbClr val="FFFFFF"/>
                </a:solidFill>
                <a:ea typeface="ＭＳ Ｐゴシック" panose="020B0600070205080204" pitchFamily="34" charset="-128"/>
                <a:cs typeface="HGPｺﾞｼｯｸE"/>
              </a:rPr>
              <a:t>20</a:t>
            </a: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AF280DEA-9A39-BAEA-6C1D-4174E0DB00AB}"/>
              </a:ext>
            </a:extLst>
          </p:cNvPr>
          <p:cNvSpPr/>
          <p:nvPr/>
        </p:nvSpPr>
        <p:spPr>
          <a:xfrm>
            <a:off x="1614488" y="5787230"/>
            <a:ext cx="189043" cy="1454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969" dirty="0"/>
              <a:t>1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5F3FC119-67D8-8329-F9B5-7135BAA0AAC8}"/>
              </a:ext>
            </a:extLst>
          </p:cNvPr>
          <p:cNvSpPr/>
          <p:nvPr/>
        </p:nvSpPr>
        <p:spPr>
          <a:xfrm>
            <a:off x="1962878" y="3962235"/>
            <a:ext cx="189043" cy="14549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969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33E102-F357-DF3A-7365-92D44C7C1937}"/>
              </a:ext>
            </a:extLst>
          </p:cNvPr>
          <p:cNvSpPr txBox="1"/>
          <p:nvPr/>
        </p:nvSpPr>
        <p:spPr>
          <a:xfrm>
            <a:off x="813846" y="102692"/>
            <a:ext cx="11212634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900" b="1" dirty="0">
                <a:latin typeface="Century Gothic" panose="020B0502020202020204" pitchFamily="34" charset="0"/>
                <a:cs typeface="Poppins" pitchFamily="2" charset="77"/>
              </a:rPr>
              <a:t>ALGUNS PROJECTOS ESTRUTURANTES IMPULSIONADORES DO DESENVOLVIMENTO ECONÓMINO </a:t>
            </a:r>
            <a:r>
              <a:rPr lang="pt-PT" sz="19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Projectos com abordagem multiusos com potencial de atrair investimento privado </a:t>
            </a:r>
            <a:endParaRPr lang="en-GB" sz="19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9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169876" y="6269678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10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713C6648-CB39-69F9-6851-151DC57D9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81" y="1030347"/>
            <a:ext cx="5746012" cy="5742905"/>
          </a:xfrm>
          <a:prstGeom prst="rect">
            <a:avLst/>
          </a:prstGeom>
        </p:spPr>
      </p:pic>
      <p:sp>
        <p:nvSpPr>
          <p:cNvPr id="3" name="TextBox 27">
            <a:extLst>
              <a:ext uri="{FF2B5EF4-FFF2-40B4-BE49-F238E27FC236}">
                <a16:creationId xmlns:a16="http://schemas.microsoft.com/office/drawing/2014/main" id="{BFF7B519-3478-0D66-D8CA-4EC94B8C3335}"/>
              </a:ext>
            </a:extLst>
          </p:cNvPr>
          <p:cNvSpPr txBox="1"/>
          <p:nvPr/>
        </p:nvSpPr>
        <p:spPr>
          <a:xfrm>
            <a:off x="5750507" y="1188651"/>
            <a:ext cx="6275973" cy="40010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eaLnBrk="1" fontAlgn="ctr" hangingPunct="1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Escoamento anual médio - 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1,100 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sz="1700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</a:pP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total  -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700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sz="1700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prod. anergia – </a:t>
            </a:r>
            <a:r>
              <a:rPr lang="pt-PT" sz="17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15 000</a:t>
            </a:r>
            <a:r>
              <a:rPr lang="pt-PT" sz="17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(kW</a:t>
            </a:r>
            <a:r>
              <a:rPr lang="en-US" sz="1700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energia produzida pode ser integrada ao sistema de </a:t>
            </a:r>
            <a:r>
              <a:rPr lang="pt-PT" sz="16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Grande Maputo;</a:t>
            </a:r>
            <a:endParaRPr lang="pt-PT" sz="16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Garantir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 abastecimento de água (2 milhões de habitantes) e desenvolvimento de água para irrigação (19 mil hectares).</a:t>
            </a:r>
            <a:endParaRPr lang="pt-PT" sz="17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Linha Amarela mostra o sistema de abastecimento de água existente.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Linha Preta indica a cobertura que seria coberta com a construção da barragem de Moamba Major.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materialização deste projecto é de extrema importância para a segurança hídrica da província de Maputo até 2050.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F52CE8FA-9C04-3991-6182-C0B14EAA5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491" y="5374412"/>
            <a:ext cx="3074003" cy="1219453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7D6D7083-EF89-9DDA-6B53-9F60F706C8E1}"/>
              </a:ext>
            </a:extLst>
          </p:cNvPr>
          <p:cNvSpPr txBox="1"/>
          <p:nvPr/>
        </p:nvSpPr>
        <p:spPr>
          <a:xfrm>
            <a:off x="774850" y="217774"/>
            <a:ext cx="10491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393939"/>
                </a:solidFill>
                <a:latin typeface="Century Gothic" panose="020B0502020202020204" pitchFamily="34" charset="0"/>
                <a:cs typeface="Poppins" panose="00000500000000000000" pitchFamily="2" charset="0"/>
              </a:rPr>
              <a:t> </a:t>
            </a:r>
            <a:r>
              <a:rPr lang="pt-PT" sz="2400" b="1" dirty="0">
                <a:latin typeface="Century Gothic" panose="020B0502020202020204" pitchFamily="34" charset="0"/>
                <a:ea typeface="Cambria" panose="02040503050406030204" pitchFamily="18" charset="0"/>
                <a:cs typeface="Poppins" panose="00000500000000000000" pitchFamily="2" charset="0"/>
              </a:rPr>
              <a:t>ESQUEMATIZAÇÃO</a:t>
            </a:r>
            <a:r>
              <a:rPr lang="en-US" sz="2400" b="1" dirty="0">
                <a:latin typeface="Century Gothic" panose="020B0502020202020204" pitchFamily="34" charset="0"/>
                <a:ea typeface="Cambria" panose="02040503050406030204" pitchFamily="18" charset="0"/>
                <a:cs typeface="Poppins" panose="00000500000000000000" pitchFamily="2" charset="0"/>
              </a:rPr>
              <a:t>  DO PROJECTO </a:t>
            </a:r>
            <a:r>
              <a:rPr lang="en-US" sz="2400" b="1" dirty="0">
                <a:solidFill>
                  <a:srgbClr val="27ABE4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Poppins" panose="00000500000000000000" pitchFamily="2" charset="0"/>
              </a:rPr>
              <a:t>BARRAGEM DE MOBAM MAJOR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4C4E90C0-D665-BA26-939D-C5793375F1C3}"/>
              </a:ext>
            </a:extLst>
          </p:cNvPr>
          <p:cNvSpPr/>
          <p:nvPr/>
        </p:nvSpPr>
        <p:spPr>
          <a:xfrm>
            <a:off x="1525551" y="3521349"/>
            <a:ext cx="166849" cy="164843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969" dirty="0"/>
          </a:p>
        </p:txBody>
      </p:sp>
      <p:pic>
        <p:nvPicPr>
          <p:cNvPr id="6" name="Picture 19">
            <a:extLst>
              <a:ext uri="{FF2B5EF4-FFF2-40B4-BE49-F238E27FC236}">
                <a16:creationId xmlns:a16="http://schemas.microsoft.com/office/drawing/2014/main" id="{B05A9A19-8CD9-8D04-EEE2-8B366ED44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227" y="923981"/>
            <a:ext cx="837529" cy="1103086"/>
          </a:xfrm>
          <a:prstGeom prst="rect">
            <a:avLst/>
          </a:prstGeom>
        </p:spPr>
      </p:pic>
      <p:sp>
        <p:nvSpPr>
          <p:cNvPr id="7" name="Rectangle 22">
            <a:extLst>
              <a:ext uri="{FF2B5EF4-FFF2-40B4-BE49-F238E27FC236}">
                <a16:creationId xmlns:a16="http://schemas.microsoft.com/office/drawing/2014/main" id="{4C5C8447-CABC-8125-4FC7-E912A880C615}"/>
              </a:ext>
            </a:extLst>
          </p:cNvPr>
          <p:cNvSpPr/>
          <p:nvPr/>
        </p:nvSpPr>
        <p:spPr>
          <a:xfrm>
            <a:off x="680328" y="1787234"/>
            <a:ext cx="189043" cy="145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969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8223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169876" y="6269678"/>
            <a:ext cx="364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11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FFD09FA-D58B-CADA-0A2C-CBDFA22CE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864" y="4695515"/>
            <a:ext cx="1672036" cy="1974274"/>
          </a:xfrm>
          <a:prstGeom prst="rect">
            <a:avLst/>
          </a:prstGeom>
        </p:spPr>
      </p:pic>
      <p:sp>
        <p:nvSpPr>
          <p:cNvPr id="7" name="TextBox 24">
            <a:extLst>
              <a:ext uri="{FF2B5EF4-FFF2-40B4-BE49-F238E27FC236}">
                <a16:creationId xmlns:a16="http://schemas.microsoft.com/office/drawing/2014/main" id="{51167E40-BF18-5E14-FEF7-A601DE845388}"/>
              </a:ext>
            </a:extLst>
          </p:cNvPr>
          <p:cNvSpPr txBox="1"/>
          <p:nvPr/>
        </p:nvSpPr>
        <p:spPr>
          <a:xfrm>
            <a:off x="6858031" y="1066996"/>
            <a:ext cx="5333969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fontAlgn="ctr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Escoamento anual médio 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5,000 (M</a:t>
            </a:r>
            <a:r>
              <a:rPr lang="ko-KR" altLang="pt-PT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total  -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7200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prod. anergia – 40 000(kW</a:t>
            </a:r>
            <a:r>
              <a:rPr lang="en-US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energia produzida pode ser integrada ao sistema de </a:t>
            </a:r>
            <a:r>
              <a:rPr lang="pt-PT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Chókuè.</a:t>
            </a:r>
            <a:endParaRPr lang="pt-PT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Viabilizar </a:t>
            </a: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 abastecimento de água nas vilas assim como galvanizar a irrigação do baixo Limpopo (&gt; 160 000 hectares).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No tempo de seca o sistema que abastece os distritos do Norte das Províncias de Gaza e Inhambane e controlo da  da intrusão salina.</a:t>
            </a:r>
          </a:p>
        </p:txBody>
      </p:sp>
      <p:pic>
        <p:nvPicPr>
          <p:cNvPr id="8" name="Picture 25">
            <a:extLst>
              <a:ext uri="{FF2B5EF4-FFF2-40B4-BE49-F238E27FC236}">
                <a16:creationId xmlns:a16="http://schemas.microsoft.com/office/drawing/2014/main" id="{E63563FB-F168-E4CF-6B55-40E6EED12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8167" y="5253244"/>
            <a:ext cx="2814357" cy="1604756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FADE3F-B138-0E6B-CB21-C61945C7D4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22" t="7260" r="7715" b="5303"/>
          <a:stretch/>
        </p:blipFill>
        <p:spPr>
          <a:xfrm>
            <a:off x="14596" y="894273"/>
            <a:ext cx="6739167" cy="5980471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7D6D7083-EF89-9DDA-6B53-9F60F706C8E1}"/>
              </a:ext>
            </a:extLst>
          </p:cNvPr>
          <p:cNvSpPr txBox="1"/>
          <p:nvPr/>
        </p:nvSpPr>
        <p:spPr>
          <a:xfrm>
            <a:off x="774850" y="217774"/>
            <a:ext cx="104910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393939"/>
                </a:solidFill>
                <a:latin typeface="Century Gothic" panose="020B0502020202020204" pitchFamily="34" charset="0"/>
                <a:cs typeface="Poppins" panose="00000500000000000000" pitchFamily="2" charset="0"/>
              </a:rPr>
              <a:t> </a:t>
            </a:r>
            <a:r>
              <a:rPr lang="pt-PT" sz="2800" b="1" dirty="0">
                <a:latin typeface="Century Gothic" panose="020B0502020202020204" pitchFamily="34" charset="0"/>
                <a:ea typeface="Cambria" panose="02040503050406030204" pitchFamily="18" charset="0"/>
                <a:cs typeface="Poppins" panose="00000500000000000000" pitchFamily="2" charset="0"/>
              </a:rPr>
              <a:t>ESQUEMATIZAÇÃO</a:t>
            </a:r>
            <a:r>
              <a:rPr lang="en-US" sz="2800" b="1" dirty="0">
                <a:latin typeface="Century Gothic" panose="020B0502020202020204" pitchFamily="34" charset="0"/>
                <a:ea typeface="Cambria" panose="02040503050406030204" pitchFamily="18" charset="0"/>
                <a:cs typeface="Poppins" panose="00000500000000000000" pitchFamily="2" charset="0"/>
              </a:rPr>
              <a:t>  DO PROJECTO </a:t>
            </a:r>
            <a:r>
              <a:rPr lang="en-US" sz="2800" b="1" dirty="0">
                <a:solidFill>
                  <a:srgbClr val="27ABE4"/>
                </a:solidFill>
                <a:latin typeface="Century Gothic" panose="020B0502020202020204" pitchFamily="34" charset="0"/>
                <a:ea typeface="Cambria" panose="02040503050406030204" pitchFamily="18" charset="0"/>
                <a:cs typeface="Poppins" panose="00000500000000000000" pitchFamily="2" charset="0"/>
              </a:rPr>
              <a:t>BARRAGEM DE MAPAI</a:t>
            </a:r>
          </a:p>
        </p:txBody>
      </p:sp>
      <p:pic>
        <p:nvPicPr>
          <p:cNvPr id="2" name="Picture 19">
            <a:extLst>
              <a:ext uri="{FF2B5EF4-FFF2-40B4-BE49-F238E27FC236}">
                <a16:creationId xmlns:a16="http://schemas.microsoft.com/office/drawing/2014/main" id="{3B5F3A60-D1D0-71B0-E530-2E6BD6DF3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9749" y="740745"/>
            <a:ext cx="837529" cy="1103086"/>
          </a:xfrm>
          <a:prstGeom prst="rect">
            <a:avLst/>
          </a:prstGeom>
        </p:spPr>
      </p:pic>
      <p:sp>
        <p:nvSpPr>
          <p:cNvPr id="3" name="Rectangle 22">
            <a:extLst>
              <a:ext uri="{FF2B5EF4-FFF2-40B4-BE49-F238E27FC236}">
                <a16:creationId xmlns:a16="http://schemas.microsoft.com/office/drawing/2014/main" id="{8647FEEF-4CB3-59D8-BF72-FAE4A0EF9DF8}"/>
              </a:ext>
            </a:extLst>
          </p:cNvPr>
          <p:cNvSpPr/>
          <p:nvPr/>
        </p:nvSpPr>
        <p:spPr>
          <a:xfrm>
            <a:off x="3840339" y="1484729"/>
            <a:ext cx="189043" cy="145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969" dirty="0"/>
              <a:t>1</a:t>
            </a:r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3FCAC43A-7E71-688F-0AC9-5639C97B11FE}"/>
              </a:ext>
            </a:extLst>
          </p:cNvPr>
          <p:cNvSpPr/>
          <p:nvPr/>
        </p:nvSpPr>
        <p:spPr>
          <a:xfrm>
            <a:off x="774850" y="1931088"/>
            <a:ext cx="166849" cy="164843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969" dirty="0"/>
          </a:p>
        </p:txBody>
      </p:sp>
    </p:spTree>
    <p:extLst>
      <p:ext uri="{BB962C8B-B14F-4D97-AF65-F5344CB8AC3E}">
        <p14:creationId xmlns:p14="http://schemas.microsoft.com/office/powerpoint/2010/main" val="158729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169876" y="6269678"/>
            <a:ext cx="364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11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496BBE75-8791-1305-D700-F242BEA3F6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2" r="3107"/>
          <a:stretch/>
        </p:blipFill>
        <p:spPr>
          <a:xfrm>
            <a:off x="252945" y="1132390"/>
            <a:ext cx="6887582" cy="5563082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90A3ADF2-BAD5-6693-E9E5-9F48846D4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9598" y="6506077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ja-JP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3A219FE-5391-2AB0-C762-AAE4956C6633}"/>
              </a:ext>
            </a:extLst>
          </p:cNvPr>
          <p:cNvSpPr txBox="1"/>
          <p:nvPr/>
        </p:nvSpPr>
        <p:spPr>
          <a:xfrm>
            <a:off x="767199" y="176536"/>
            <a:ext cx="1107210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MZ"/>
            </a:defPPr>
            <a:lvl1pPr>
              <a:defRPr sz="2800" b="1">
                <a:solidFill>
                  <a:srgbClr val="393939"/>
                </a:solidFill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pPr>
              <a:defRPr/>
            </a:pPr>
            <a:r>
              <a:rPr lang="pt-PT" dirty="0"/>
              <a:t>ESQUEMATIZAÇÃO</a:t>
            </a:r>
            <a:r>
              <a:rPr lang="en-US" dirty="0"/>
              <a:t>  DO PROJECTO DA  </a:t>
            </a:r>
            <a:r>
              <a:rPr lang="en-US" dirty="0">
                <a:solidFill>
                  <a:srgbClr val="27ABE4"/>
                </a:solidFill>
                <a:ea typeface="Cambria" panose="02040503050406030204" pitchFamily="18" charset="0"/>
              </a:rPr>
              <a:t>BARRAGEM DE PAVUA</a:t>
            </a: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13B86745-D535-CF09-D17A-3F09ECB39EC5}"/>
              </a:ext>
            </a:extLst>
          </p:cNvPr>
          <p:cNvSpPr txBox="1"/>
          <p:nvPr/>
        </p:nvSpPr>
        <p:spPr>
          <a:xfrm>
            <a:off x="7314673" y="921099"/>
            <a:ext cx="4621841" cy="42011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eaLnBrk="1" fontAlgn="ctr" hangingPunct="1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Escoamento anual médio - </a:t>
            </a:r>
            <a:r>
              <a:rPr lang="en-US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1,452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total  -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prod. anergia – </a:t>
            </a:r>
            <a:r>
              <a:rPr lang="pt-PT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100 000</a:t>
            </a: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(kW</a:t>
            </a:r>
            <a:r>
              <a:rPr lang="en-US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energia produzida pode ser integrada ao sistema de </a:t>
            </a:r>
            <a:r>
              <a:rPr lang="pt-PT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Pemba e Nampula;</a:t>
            </a:r>
            <a:endParaRPr lang="pt-PT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Viabilizar </a:t>
            </a: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 abastecimento de água nas vilas assim como galvanizar a irrigação do baixo Pungue (&gt; 30 000 hectares).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No tempo de seca o sistema que abastece as cidades de Dondo e Beira sofrem da intrusão salina, tornado a água impropria para o consumo humano.</a:t>
            </a: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7782CFD2-58FE-775D-AC90-1A45240139AD}"/>
              </a:ext>
            </a:extLst>
          </p:cNvPr>
          <p:cNvSpPr txBox="1"/>
          <p:nvPr/>
        </p:nvSpPr>
        <p:spPr>
          <a:xfrm>
            <a:off x="7006736" y="3435984"/>
            <a:ext cx="6158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800" dirty="0"/>
              <a:t> Muandza 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78999F9B-AA75-935A-A4D2-7BB46C4974F0}"/>
              </a:ext>
            </a:extLst>
          </p:cNvPr>
          <p:cNvSpPr txBox="1"/>
          <p:nvPr/>
        </p:nvSpPr>
        <p:spPr>
          <a:xfrm>
            <a:off x="4765787" y="4104189"/>
            <a:ext cx="7521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800" dirty="0"/>
              <a:t> Nhamatanda 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8C98126E-4947-BCAB-2EF6-2E26048BE25E}"/>
              </a:ext>
            </a:extLst>
          </p:cNvPr>
          <p:cNvSpPr txBox="1"/>
          <p:nvPr/>
        </p:nvSpPr>
        <p:spPr>
          <a:xfrm>
            <a:off x="6572678" y="5415102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800" dirty="0"/>
              <a:t> Dondo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CA4FEC55-DAD2-8F9B-2E7A-7209AACF0D66}"/>
              </a:ext>
            </a:extLst>
          </p:cNvPr>
          <p:cNvSpPr txBox="1"/>
          <p:nvPr/>
        </p:nvSpPr>
        <p:spPr>
          <a:xfrm>
            <a:off x="6153873" y="6463670"/>
            <a:ext cx="4315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800" dirty="0"/>
              <a:t> Beira</a:t>
            </a:r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0D93B9E-3413-75F8-6FE4-3357260A922D}"/>
              </a:ext>
            </a:extLst>
          </p:cNvPr>
          <p:cNvSpPr/>
          <p:nvPr/>
        </p:nvSpPr>
        <p:spPr>
          <a:xfrm>
            <a:off x="919264" y="2090114"/>
            <a:ext cx="166849" cy="164843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969" dirty="0"/>
          </a:p>
        </p:txBody>
      </p:sp>
      <p:sp>
        <p:nvSpPr>
          <p:cNvPr id="16" name="Slide Number Placeholder 22">
            <a:extLst>
              <a:ext uri="{FF2B5EF4-FFF2-40B4-BE49-F238E27FC236}">
                <a16:creationId xmlns:a16="http://schemas.microsoft.com/office/drawing/2014/main" id="{47A98D60-C80F-EC34-B232-8F3E5BD3DFFA}"/>
              </a:ext>
            </a:extLst>
          </p:cNvPr>
          <p:cNvSpPr txBox="1">
            <a:spLocks/>
          </p:cNvSpPr>
          <p:nvPr/>
        </p:nvSpPr>
        <p:spPr bwMode="auto">
          <a:xfrm>
            <a:off x="2586761" y="1132390"/>
            <a:ext cx="4429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ja-JP" sz="1200" dirty="0">
                <a:solidFill>
                  <a:srgbClr val="FFFFFF"/>
                </a:solidFill>
                <a:ea typeface="ＭＳ Ｐゴシック" panose="020B0600070205080204" pitchFamily="34" charset="-128"/>
                <a:cs typeface="HGPｺﾞｼｯｸE"/>
              </a:rPr>
              <a:t>24</a:t>
            </a: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17DF5115-C4AB-4ACA-667F-F343AD36D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329" y="5497480"/>
            <a:ext cx="3471151" cy="1339912"/>
          </a:xfrm>
          <a:prstGeom prst="rect">
            <a:avLst/>
          </a:prstGeom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8428A623-5EAA-3963-EEEF-19C2CEAD7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6454" y="1348668"/>
            <a:ext cx="1066800" cy="13374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Rectangle 8">
            <a:extLst>
              <a:ext uri="{FF2B5EF4-FFF2-40B4-BE49-F238E27FC236}">
                <a16:creationId xmlns:a16="http://schemas.microsoft.com/office/drawing/2014/main" id="{C999B459-A0DF-0051-6BB5-3F37B9B92C56}"/>
              </a:ext>
            </a:extLst>
          </p:cNvPr>
          <p:cNvSpPr/>
          <p:nvPr/>
        </p:nvSpPr>
        <p:spPr>
          <a:xfrm>
            <a:off x="5517916" y="1944624"/>
            <a:ext cx="189043" cy="145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969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185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4">
            <a:extLst>
              <a:ext uri="{FF2B5EF4-FFF2-40B4-BE49-F238E27FC236}">
                <a16:creationId xmlns:a16="http://schemas.microsoft.com/office/drawing/2014/main" id="{1D5B9305-090F-5008-0AC7-D342D21F91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859"/>
          <a:stretch/>
        </p:blipFill>
        <p:spPr>
          <a:xfrm>
            <a:off x="551591" y="994901"/>
            <a:ext cx="5602338" cy="5326743"/>
          </a:xfrm>
          <a:prstGeom prst="rect">
            <a:avLst/>
          </a:prstGeom>
        </p:spPr>
      </p:pic>
      <p:sp>
        <p:nvSpPr>
          <p:cNvPr id="6" name="TextBox 20">
            <a:extLst>
              <a:ext uri="{FF2B5EF4-FFF2-40B4-BE49-F238E27FC236}">
                <a16:creationId xmlns:a16="http://schemas.microsoft.com/office/drawing/2014/main" id="{CBCDAF20-4C74-5092-715A-417D421A3821}"/>
              </a:ext>
            </a:extLst>
          </p:cNvPr>
          <p:cNvSpPr txBox="1"/>
          <p:nvPr/>
        </p:nvSpPr>
        <p:spPr>
          <a:xfrm>
            <a:off x="6153929" y="713639"/>
            <a:ext cx="5821974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fontAlgn="ctr" hangingPunct="1"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Escoamento anual médio -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2,016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sz="1700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</a:pP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total  -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sz="1700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prod. anergia -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4, 890</a:t>
            </a:r>
            <a:r>
              <a:rPr lang="pt-PT" sz="17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7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(kW)</a:t>
            </a:r>
            <a:endParaRPr lang="pt-PT" sz="17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energia produzida pode ser integrada ao sistema de Mocuba.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Garantir a produção de energia </a:t>
            </a:r>
            <a:r>
              <a:rPr lang="pt-PT" sz="1700" dirty="0" err="1">
                <a:latin typeface="Arial" panose="020B0604020202020204" pitchFamily="34" charset="0"/>
                <a:cs typeface="Arial" panose="020B0604020202020204" pitchFamily="34" charset="0"/>
              </a:rPr>
              <a:t>hidroeléctrica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e desenvolvimento de água para irrigação garantir uma ligação com o projecto planeado de irrigação ( &gt; 10 000 hectares) em larga escala na bacia do Licungo.</a:t>
            </a:r>
            <a:endParaRPr lang="pt-PT" sz="17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Garantir a produção de energia </a:t>
            </a:r>
            <a:r>
              <a:rPr lang="pt-PT" sz="1700" dirty="0" err="1">
                <a:latin typeface="Arial" panose="020B0604020202020204" pitchFamily="34" charset="0"/>
                <a:cs typeface="Arial" panose="020B0604020202020204" pitchFamily="34" charset="0"/>
              </a:rPr>
              <a:t>hidroeléctrica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e desenvolvimento de água para irrigação garantir uma ligação com o projecto planeado de irrigação ( &gt; 10 000 hectares) em larga escala na bacia do Licungo.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7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Reforçar o Abastecimento de Água a cidade de Quelimane que neste momento depende exclusivamente de águas subterrâneas.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F979F1B4-3CF4-2C92-7185-35C292AA5118}"/>
              </a:ext>
            </a:extLst>
          </p:cNvPr>
          <p:cNvSpPr txBox="1">
            <a:spLocks/>
          </p:cNvSpPr>
          <p:nvPr/>
        </p:nvSpPr>
        <p:spPr bwMode="auto">
          <a:xfrm>
            <a:off x="2413141" y="750426"/>
            <a:ext cx="4429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ja-JP" sz="1200" dirty="0">
                <a:solidFill>
                  <a:srgbClr val="FFFFFF"/>
                </a:solidFill>
                <a:ea typeface="ＭＳ Ｐゴシック" panose="020B0600070205080204" pitchFamily="34" charset="-128"/>
                <a:cs typeface="HGPｺﾞｼｯｸE"/>
              </a:rPr>
              <a:t>26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85C47FAD-CA60-8709-0DFB-C4219F518E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246" b="11810"/>
          <a:stretch/>
        </p:blipFill>
        <p:spPr>
          <a:xfrm>
            <a:off x="7241929" y="5717659"/>
            <a:ext cx="3645974" cy="926981"/>
          </a:xfrm>
          <a:prstGeom prst="rect">
            <a:avLst/>
          </a:prstGeom>
        </p:spPr>
      </p:pic>
      <p:pic>
        <p:nvPicPr>
          <p:cNvPr id="21" name="Picture 19">
            <a:extLst>
              <a:ext uri="{FF2B5EF4-FFF2-40B4-BE49-F238E27FC236}">
                <a16:creationId xmlns:a16="http://schemas.microsoft.com/office/drawing/2014/main" id="{075961A1-9438-1FBD-9376-56C9B165D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27" y="923981"/>
            <a:ext cx="837529" cy="1103086"/>
          </a:xfrm>
          <a:prstGeom prst="rect">
            <a:avLst/>
          </a:prstGeom>
        </p:spPr>
      </p:pic>
      <p:sp>
        <p:nvSpPr>
          <p:cNvPr id="22" name="Rectangle 22">
            <a:extLst>
              <a:ext uri="{FF2B5EF4-FFF2-40B4-BE49-F238E27FC236}">
                <a16:creationId xmlns:a16="http://schemas.microsoft.com/office/drawing/2014/main" id="{5E0D6466-4EAD-48D9-1E8D-0D5E0A545A2B}"/>
              </a:ext>
            </a:extLst>
          </p:cNvPr>
          <p:cNvSpPr/>
          <p:nvPr/>
        </p:nvSpPr>
        <p:spPr>
          <a:xfrm>
            <a:off x="957991" y="1330034"/>
            <a:ext cx="189043" cy="145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969" dirty="0"/>
              <a:t>1</a:t>
            </a:r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53435560-F010-7423-1EA1-3095B834B83F}"/>
              </a:ext>
            </a:extLst>
          </p:cNvPr>
          <p:cNvSpPr/>
          <p:nvPr/>
        </p:nvSpPr>
        <p:spPr>
          <a:xfrm>
            <a:off x="2449653" y="1944645"/>
            <a:ext cx="166849" cy="164843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969" dirty="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73A219FE-5391-2AB0-C762-AAE4956C6633}"/>
              </a:ext>
            </a:extLst>
          </p:cNvPr>
          <p:cNvSpPr txBox="1"/>
          <p:nvPr/>
        </p:nvSpPr>
        <p:spPr>
          <a:xfrm>
            <a:off x="767199" y="176536"/>
            <a:ext cx="1107210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MZ"/>
            </a:defPPr>
            <a:lvl1pPr>
              <a:defRPr sz="2800" b="1">
                <a:solidFill>
                  <a:srgbClr val="393939"/>
                </a:solidFill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pPr>
              <a:defRPr/>
            </a:pPr>
            <a:r>
              <a:rPr lang="pt-PT" dirty="0"/>
              <a:t>ESQUEMATIZAÇÃO</a:t>
            </a:r>
            <a:r>
              <a:rPr lang="en-US" dirty="0"/>
              <a:t>  DO PROJECTO DA </a:t>
            </a:r>
            <a:r>
              <a:rPr lang="en-US" dirty="0">
                <a:solidFill>
                  <a:srgbClr val="27ABE4"/>
                </a:solidFill>
                <a:ea typeface="Cambria" panose="02040503050406030204" pitchFamily="18" charset="0"/>
              </a:rPr>
              <a:t>BARRAGEM DE MUGEBA</a:t>
            </a:r>
          </a:p>
        </p:txBody>
      </p:sp>
    </p:spTree>
    <p:extLst>
      <p:ext uri="{BB962C8B-B14F-4D97-AF65-F5344CB8AC3E}">
        <p14:creationId xmlns:p14="http://schemas.microsoft.com/office/powerpoint/2010/main" val="388010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>
            <a:extLst>
              <a:ext uri="{FF2B5EF4-FFF2-40B4-BE49-F238E27FC236}">
                <a16:creationId xmlns:a16="http://schemas.microsoft.com/office/drawing/2014/main" id="{DB541A96-6BFD-7C30-E2B5-00B3FE9A4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488" y="1177725"/>
            <a:ext cx="5689337" cy="4970551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8E46D4FE-7F76-0E4C-A8DE-942C3CD00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5" y="6135688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ja-JP" sz="2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Slide Number Placeholder 22">
            <a:extLst>
              <a:ext uri="{FF2B5EF4-FFF2-40B4-BE49-F238E27FC236}">
                <a16:creationId xmlns:a16="http://schemas.microsoft.com/office/drawing/2014/main" id="{B51D68A4-FE52-CBED-3A1F-A7778443E92A}"/>
              </a:ext>
            </a:extLst>
          </p:cNvPr>
          <p:cNvSpPr txBox="1">
            <a:spLocks/>
          </p:cNvSpPr>
          <p:nvPr/>
        </p:nvSpPr>
        <p:spPr bwMode="auto">
          <a:xfrm>
            <a:off x="1614488" y="762001"/>
            <a:ext cx="4429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ja-JP" sz="1200" dirty="0">
                <a:solidFill>
                  <a:srgbClr val="FFFFFF"/>
                </a:solidFill>
                <a:ea typeface="ＭＳ Ｐゴシック" panose="020B0600070205080204" pitchFamily="34" charset="-128"/>
                <a:cs typeface="HGPｺﾞｼｯｸE"/>
              </a:rPr>
              <a:t>28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58C8EC38-3355-8C65-3EBA-C091B306D3D1}"/>
              </a:ext>
            </a:extLst>
          </p:cNvPr>
          <p:cNvSpPr txBox="1"/>
          <p:nvPr/>
        </p:nvSpPr>
        <p:spPr>
          <a:xfrm>
            <a:off x="7114908" y="777842"/>
            <a:ext cx="4724400" cy="4655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1" fontAlgn="ctr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Escoamento anual médio -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10, 350 (M</a:t>
            </a:r>
            <a:r>
              <a:rPr lang="ko-KR" altLang="pt-PT" sz="1600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total  -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2,109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(M</a:t>
            </a:r>
            <a:r>
              <a:rPr lang="ko-KR" altLang="pt-PT" sz="1600" dirty="0">
                <a:latin typeface="Arial" panose="020B0604020202020204" pitchFamily="34" charset="0"/>
                <a:cs typeface="Arial" panose="020B0604020202020204" pitchFamily="34" charset="0"/>
              </a:rPr>
              <a:t>㎥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eaLnBrk="1" fontAlgn="auto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</a:t>
            </a:r>
            <a:r>
              <a:rPr lang="en-US" sz="16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prod. anergia – 120 000 (kW</a:t>
            </a:r>
            <a:r>
              <a:rPr lang="en-US" sz="1600" dirty="0" smtClean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energia produzida pode ser integrada ao sistema de </a:t>
            </a:r>
            <a:r>
              <a:rPr lang="pt-PT" sz="16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Pemba e Nampula.</a:t>
            </a:r>
            <a:endParaRPr lang="pt-PT" sz="16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 smtClean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Garantir </a:t>
            </a:r>
            <a:r>
              <a:rPr lang="pt-PT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produção de energia hidroeléctrica e desenvolvimento de irrigação (&gt; 5 000 hectares).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Este projecto é estratégico uma vez que viabiliza o abastecimento de agua a grandes cidades do Norte do Pais: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Cidade de Pemba  ~</a:t>
            </a:r>
            <a:r>
              <a:rPr lang="pt-PT" sz="1200" dirty="0">
                <a:solidFill>
                  <a:srgbClr val="001D3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200.000 habitantes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200" dirty="0">
                <a:solidFill>
                  <a:srgbClr val="001D3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Nacala Porto </a:t>
            </a:r>
            <a:r>
              <a:rPr lang="pt-PT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~</a:t>
            </a:r>
            <a:r>
              <a:rPr lang="pt-PT" sz="1200" dirty="0">
                <a:solidFill>
                  <a:srgbClr val="001D3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225.000 habitantes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200" dirty="0">
                <a:solidFill>
                  <a:srgbClr val="001D3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Nacala a Velha </a:t>
            </a:r>
            <a:r>
              <a:rPr lang="pt-PT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~ </a:t>
            </a:r>
            <a:r>
              <a:rPr lang="pt-PT" sz="1200" dirty="0">
                <a:solidFill>
                  <a:srgbClr val="001D3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128.000 habitantes</a:t>
            </a:r>
          </a:p>
          <a:p>
            <a:pPr marL="742950" lvl="1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200" dirty="0">
                <a:solidFill>
                  <a:srgbClr val="001D3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Cidade de Nampula </a:t>
            </a:r>
            <a:r>
              <a:rPr lang="pt-PT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~</a:t>
            </a:r>
            <a:r>
              <a:rPr lang="pt-PT" sz="1200" dirty="0">
                <a:solidFill>
                  <a:srgbClr val="001D3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900.000 habitantes </a:t>
            </a:r>
            <a:endParaRPr lang="pt-PT" sz="12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BB8B1796-068A-A062-993B-F9A2F2A67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470" y="5627195"/>
            <a:ext cx="3013276" cy="1200330"/>
          </a:xfrm>
          <a:prstGeom prst="rect">
            <a:avLst/>
          </a:prstGeom>
        </p:spPr>
      </p:pic>
      <p:pic>
        <p:nvPicPr>
          <p:cNvPr id="14" name="Picture 22">
            <a:extLst>
              <a:ext uri="{FF2B5EF4-FFF2-40B4-BE49-F238E27FC236}">
                <a16:creationId xmlns:a16="http://schemas.microsoft.com/office/drawing/2014/main" id="{257B7343-3ACA-946C-EE54-D3848F4E5E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963" y="1177725"/>
            <a:ext cx="1066800" cy="13374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ectangle 23">
            <a:extLst>
              <a:ext uri="{FF2B5EF4-FFF2-40B4-BE49-F238E27FC236}">
                <a16:creationId xmlns:a16="http://schemas.microsoft.com/office/drawing/2014/main" id="{5B432B45-2C54-1552-7B53-7ADF43698CD6}"/>
              </a:ext>
            </a:extLst>
          </p:cNvPr>
          <p:cNvSpPr/>
          <p:nvPr/>
        </p:nvSpPr>
        <p:spPr>
          <a:xfrm>
            <a:off x="1326967" y="1338261"/>
            <a:ext cx="189043" cy="1454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ZA" sz="969" dirty="0"/>
              <a:t>1</a:t>
            </a:r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id="{FC6F39F2-01A1-DC9D-238E-6A1CBDB34D5D}"/>
              </a:ext>
            </a:extLst>
          </p:cNvPr>
          <p:cNvSpPr/>
          <p:nvPr/>
        </p:nvSpPr>
        <p:spPr>
          <a:xfrm>
            <a:off x="4375731" y="2432706"/>
            <a:ext cx="166849" cy="164843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969" dirty="0"/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73A219FE-5391-2AB0-C762-AAE4956C6633}"/>
              </a:ext>
            </a:extLst>
          </p:cNvPr>
          <p:cNvSpPr txBox="1"/>
          <p:nvPr/>
        </p:nvSpPr>
        <p:spPr>
          <a:xfrm>
            <a:off x="767199" y="176536"/>
            <a:ext cx="1107210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MZ"/>
            </a:defPPr>
            <a:lvl1pPr>
              <a:defRPr sz="2800" b="1">
                <a:solidFill>
                  <a:srgbClr val="393939"/>
                </a:solidFill>
                <a:latin typeface="Century Gothic" panose="020B0502020202020204" pitchFamily="34" charset="0"/>
                <a:cs typeface="Poppins" panose="00000500000000000000" pitchFamily="2" charset="0"/>
              </a:defRPr>
            </a:lvl1pPr>
          </a:lstStyle>
          <a:p>
            <a:pPr>
              <a:defRPr/>
            </a:pPr>
            <a:r>
              <a:rPr lang="pt-PT" dirty="0"/>
              <a:t>ESQUEMATIZAÇÃO</a:t>
            </a:r>
            <a:r>
              <a:rPr lang="en-US" dirty="0"/>
              <a:t> DO PROJECTO DA </a:t>
            </a:r>
            <a:r>
              <a:rPr lang="en-US" dirty="0">
                <a:solidFill>
                  <a:srgbClr val="27ABE4"/>
                </a:solidFill>
                <a:ea typeface="Cambria" panose="02040503050406030204" pitchFamily="18" charset="0"/>
              </a:rPr>
              <a:t>BARRAGEM DE LÚRIO</a:t>
            </a:r>
          </a:p>
        </p:txBody>
      </p:sp>
    </p:spTree>
    <p:extLst>
      <p:ext uri="{BB962C8B-B14F-4D97-AF65-F5344CB8AC3E}">
        <p14:creationId xmlns:p14="http://schemas.microsoft.com/office/powerpoint/2010/main" val="20630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D32A60AA-93E7-83A6-8817-E214076BA17B}"/>
              </a:ext>
            </a:extLst>
          </p:cNvPr>
          <p:cNvSpPr/>
          <p:nvPr/>
        </p:nvSpPr>
        <p:spPr>
          <a:xfrm>
            <a:off x="4910452" y="1672467"/>
            <a:ext cx="679233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PT" sz="24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Programa Acelerado para a </a:t>
            </a:r>
            <a:r>
              <a:rPr lang="pt-PT" sz="2400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2400" b="1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onstrução de Pequenas Barragens e Reservatórios Escavados</a:t>
            </a:r>
          </a:p>
          <a:p>
            <a:pPr algn="ctr" rtl="0">
              <a:buNone/>
            </a:pPr>
            <a:r>
              <a:rPr lang="pt-PT" sz="20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10.000 Infraestrutura - Visão 2020-2040</a:t>
            </a:r>
            <a:endParaRPr lang="pt-MZ" sz="20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Estimated total cost: US$ 1.4 billion</a:t>
            </a:r>
            <a:endParaRPr lang="pt-PT" sz="2000" dirty="0">
              <a:solidFill>
                <a:srgbClr val="94B6D2">
                  <a:lumMod val="50000"/>
                </a:srgbClr>
              </a:solidFill>
              <a:latin typeface="Arial" panose="020B0604020202020204" pitchFamily="34" charset="0"/>
              <a:ea typeface="Bauhaus 93" charset="0"/>
              <a:cs typeface="Arial" panose="020B0604020202020204" pitchFamily="34" charset="0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C616015-7226-7B1A-1410-A8165670E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6098"/>
            <a:ext cx="4910452" cy="3234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D8C37F-98A3-6D12-B6B2-5ED6CD998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072" y="3658396"/>
            <a:ext cx="3806146" cy="292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>
            <a:extLst>
              <a:ext uri="{FF2B5EF4-FFF2-40B4-BE49-F238E27FC236}">
                <a16:creationId xmlns:a16="http://schemas.microsoft.com/office/drawing/2014/main" id="{EB101A7A-C599-F1AC-6CF1-2A0CFFD0C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8218" y="3658396"/>
            <a:ext cx="3309705" cy="285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A4FA8984-609F-C8FA-38C0-DFABEC3E3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4" y="4700376"/>
            <a:ext cx="4888618" cy="18464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2AE46933-0516-3846-6976-92C1EDBF99BA}"/>
              </a:ext>
            </a:extLst>
          </p:cNvPr>
          <p:cNvSpPr txBox="1"/>
          <p:nvPr/>
        </p:nvSpPr>
        <p:spPr>
          <a:xfrm>
            <a:off x="940053" y="167377"/>
            <a:ext cx="100555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b="1" dirty="0">
                <a:latin typeface="Century Gothic" panose="020B0502020202020204" pitchFamily="34" charset="0"/>
                <a:cs typeface="Poppins" panose="00000500000000000000" pitchFamily="2" charset="0"/>
              </a:rPr>
              <a:t>PROJETOS PRIORITÁRIOS - PROJETO DE ARMAZENAMENTO DE PEQUENO PORTE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E94FB2-13DF-70C8-6F9E-671F0B5391E1}"/>
              </a:ext>
            </a:extLst>
          </p:cNvPr>
          <p:cNvSpPr txBox="1"/>
          <p:nvPr/>
        </p:nvSpPr>
        <p:spPr>
          <a:xfrm>
            <a:off x="11169876" y="6315978"/>
            <a:ext cx="437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5242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CB2EDFB0-8B52-4C40-5479-0A3F0EBD6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829" y="1457387"/>
            <a:ext cx="1208485" cy="107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45F14CF6-AC60-D913-2A6A-262FF287D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10" y="1452449"/>
            <a:ext cx="1207294" cy="143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Diagram 9">
            <a:extLst>
              <a:ext uri="{FF2B5EF4-FFF2-40B4-BE49-F238E27FC236}">
                <a16:creationId xmlns:a16="http://schemas.microsoft.com/office/drawing/2014/main" id="{15B3755F-1172-E7A4-941E-FE1929F29D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1158188"/>
              </p:ext>
            </p:extLst>
          </p:nvPr>
        </p:nvGraphicFramePr>
        <p:xfrm>
          <a:off x="6306682" y="2408986"/>
          <a:ext cx="4595850" cy="4260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0" name="Group 11">
            <a:extLst>
              <a:ext uri="{FF2B5EF4-FFF2-40B4-BE49-F238E27FC236}">
                <a16:creationId xmlns:a16="http://schemas.microsoft.com/office/drawing/2014/main" id="{E90DFA1D-421F-A3B8-22A7-4DB9603B3638}"/>
              </a:ext>
            </a:extLst>
          </p:cNvPr>
          <p:cNvGrpSpPr>
            <a:grpSpLocks/>
          </p:cNvGrpSpPr>
          <p:nvPr/>
        </p:nvGrpSpPr>
        <p:grpSpPr bwMode="auto">
          <a:xfrm>
            <a:off x="7647932" y="5148234"/>
            <a:ext cx="4311404" cy="620315"/>
            <a:chOff x="1094242" y="0"/>
            <a:chExt cx="4090333" cy="911030"/>
          </a:xfrm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B9FF1EDA-5E3C-0E2F-FCE4-C91DD2A4F204}"/>
                </a:ext>
              </a:extLst>
            </p:cNvPr>
            <p:cNvSpPr/>
            <p:nvPr/>
          </p:nvSpPr>
          <p:spPr>
            <a:xfrm>
              <a:off x="1348300" y="0"/>
              <a:ext cx="3836275" cy="85946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PT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33A021F6-2AD2-4048-E4AA-D76CB7A20A98}"/>
                </a:ext>
              </a:extLst>
            </p:cNvPr>
            <p:cNvSpPr txBox="1"/>
            <p:nvPr/>
          </p:nvSpPr>
          <p:spPr>
            <a:xfrm>
              <a:off x="1094242" y="51567"/>
              <a:ext cx="3341352" cy="8594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22860" tIns="22860" rIns="22860" bIns="22860" spcCol="1270" anchor="ctr"/>
            <a:lstStyle/>
            <a:p>
              <a:pPr>
                <a:defRPr/>
              </a:pPr>
              <a:r>
                <a:rPr lang="pt-PT" sz="1600" dirty="0">
                  <a:solidFill>
                    <a:schemeClr val="tx1"/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Recursos de empresas agrícolas e outras para promoção e para ampliação do seu negócio</a:t>
              </a:r>
            </a:p>
          </p:txBody>
        </p:sp>
      </p:grpSp>
      <p:sp>
        <p:nvSpPr>
          <p:cNvPr id="13" name="Rectangle 10">
            <a:extLst>
              <a:ext uri="{FF2B5EF4-FFF2-40B4-BE49-F238E27FC236}">
                <a16:creationId xmlns:a16="http://schemas.microsoft.com/office/drawing/2014/main" id="{68FA6D20-4373-36AB-1C57-3CBC633BE76E}"/>
              </a:ext>
            </a:extLst>
          </p:cNvPr>
          <p:cNvSpPr/>
          <p:nvPr/>
        </p:nvSpPr>
        <p:spPr>
          <a:xfrm>
            <a:off x="1897967" y="1434586"/>
            <a:ext cx="23241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PT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Custos estimados</a:t>
            </a: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D5FCA9A6-1951-EDA2-7877-BBD5013EAE28}"/>
              </a:ext>
            </a:extLst>
          </p:cNvPr>
          <p:cNvSpPr/>
          <p:nvPr/>
        </p:nvSpPr>
        <p:spPr>
          <a:xfrm>
            <a:off x="7417314" y="1577989"/>
            <a:ext cx="35282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Potenciais fontes de financiamento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CC658E5C-19FF-9E72-B1B2-6932F603A41C}"/>
              </a:ext>
            </a:extLst>
          </p:cNvPr>
          <p:cNvGrpSpPr>
            <a:grpSpLocks/>
          </p:cNvGrpSpPr>
          <p:nvPr/>
        </p:nvGrpSpPr>
        <p:grpSpPr bwMode="auto">
          <a:xfrm>
            <a:off x="232664" y="1893390"/>
            <a:ext cx="5652656" cy="4622062"/>
            <a:chOff x="-96688" y="3060452"/>
            <a:chExt cx="4870088" cy="3240360"/>
          </a:xfrm>
        </p:grpSpPr>
        <p:graphicFrame>
          <p:nvGraphicFramePr>
            <p:cNvPr id="16" name="Diagram 7">
              <a:extLst>
                <a:ext uri="{FF2B5EF4-FFF2-40B4-BE49-F238E27FC236}">
                  <a16:creationId xmlns:a16="http://schemas.microsoft.com/office/drawing/2014/main" id="{ABE5EFB4-98BC-2147-93E4-715C9611BF8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3985936"/>
                </p:ext>
              </p:extLst>
            </p:nvPr>
          </p:nvGraphicFramePr>
          <p:xfrm>
            <a:off x="-96688" y="3060452"/>
            <a:ext cx="4870088" cy="324036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0" r:lo="rId11" r:qs="rId12" r:cs="rId13"/>
            </a:graphicData>
          </a:graphic>
        </p:graphicFrame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045ED4B-8639-7FD9-1867-12CFC901A929}"/>
                </a:ext>
              </a:extLst>
            </p:cNvPr>
            <p:cNvSpPr/>
            <p:nvPr/>
          </p:nvSpPr>
          <p:spPr>
            <a:xfrm>
              <a:off x="1338066" y="3819414"/>
              <a:ext cx="1025072" cy="7937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PT" sz="4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DF275FD-5226-C23C-DEF6-01E4BF715779}"/>
                </a:ext>
              </a:extLst>
            </p:cNvPr>
            <p:cNvSpPr/>
            <p:nvPr/>
          </p:nvSpPr>
          <p:spPr>
            <a:xfrm>
              <a:off x="276428" y="4886272"/>
              <a:ext cx="1015967" cy="79530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pt-PT" sz="4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21" name="TextBox 1">
            <a:extLst>
              <a:ext uri="{FF2B5EF4-FFF2-40B4-BE49-F238E27FC236}">
                <a16:creationId xmlns:a16="http://schemas.microsoft.com/office/drawing/2014/main" id="{E1F46757-AF54-7FFC-392E-865E6B7F03E8}"/>
              </a:ext>
            </a:extLst>
          </p:cNvPr>
          <p:cNvSpPr txBox="1"/>
          <p:nvPr/>
        </p:nvSpPr>
        <p:spPr>
          <a:xfrm>
            <a:off x="7519964" y="4389829"/>
            <a:ext cx="3649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Donativos externos ou internos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438E56A3-B0DF-7B7B-02DA-1556D59BB72C}"/>
              </a:ext>
            </a:extLst>
          </p:cNvPr>
          <p:cNvSpPr txBox="1"/>
          <p:nvPr/>
        </p:nvSpPr>
        <p:spPr>
          <a:xfrm>
            <a:off x="11169876" y="6269678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16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AE46933-0516-3846-6976-92C1EDBF99BA}"/>
              </a:ext>
            </a:extLst>
          </p:cNvPr>
          <p:cNvSpPr txBox="1"/>
          <p:nvPr/>
        </p:nvSpPr>
        <p:spPr>
          <a:xfrm>
            <a:off x="940053" y="167377"/>
            <a:ext cx="100555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latin typeface="Century Gothic" panose="020B0502020202020204" pitchFamily="34" charset="0"/>
                <a:cs typeface="Poppins" panose="00000500000000000000" pitchFamily="2" charset="0"/>
              </a:rPr>
              <a:t>PROJETOS PRIORITÁRIOS/ PROJETO DE ARMAZENAMENTO DE PEQUENO PORTE – </a:t>
            </a:r>
            <a:r>
              <a:rPr lang="pt-PT" sz="2400" b="1" dirty="0">
                <a:solidFill>
                  <a:schemeClr val="accent2"/>
                </a:solidFill>
                <a:latin typeface="Century Gothic" panose="020B0502020202020204" pitchFamily="34" charset="0"/>
                <a:cs typeface="Poppins" panose="00000500000000000000" pitchFamily="2" charset="0"/>
              </a:rPr>
              <a:t>Custos Estimados e Fontes de Financiamento </a:t>
            </a:r>
          </a:p>
        </p:txBody>
      </p:sp>
    </p:spTree>
    <p:extLst>
      <p:ext uri="{BB962C8B-B14F-4D97-AF65-F5344CB8AC3E}">
        <p14:creationId xmlns:p14="http://schemas.microsoft.com/office/powerpoint/2010/main" val="289796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FA6EE0D-5007-6EA4-26CC-F6F246DFA7AC}"/>
              </a:ext>
            </a:extLst>
          </p:cNvPr>
          <p:cNvSpPr txBox="1"/>
          <p:nvPr/>
        </p:nvSpPr>
        <p:spPr>
          <a:xfrm>
            <a:off x="11212172" y="6399390"/>
            <a:ext cx="418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17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200152EF-E780-CF9E-150B-C64E19B39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69" y="1681184"/>
            <a:ext cx="3480261" cy="4980278"/>
          </a:xfrm>
          <a:prstGeom prst="rect">
            <a:avLst/>
          </a:prstGeom>
        </p:spPr>
      </p:pic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E9E00BE9-9538-0574-585F-A97D38E110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959317"/>
              </p:ext>
            </p:extLst>
          </p:nvPr>
        </p:nvGraphicFramePr>
        <p:xfrm>
          <a:off x="6785454" y="1489455"/>
          <a:ext cx="5172074" cy="4872441"/>
        </p:xfrm>
        <a:graphic>
          <a:graphicData uri="http://schemas.openxmlformats.org/drawingml/2006/table">
            <a:tbl>
              <a:tblPr>
                <a:tableStyleId>{85BE263C-DBD7-4A20-BB59-AAB30ACAA65A}</a:tableStyleId>
              </a:tblPr>
              <a:tblGrid>
                <a:gridCol w="724379">
                  <a:extLst>
                    <a:ext uri="{9D8B030D-6E8A-4147-A177-3AD203B41FA5}">
                      <a16:colId xmlns:a16="http://schemas.microsoft.com/office/drawing/2014/main" val="1543206189"/>
                    </a:ext>
                  </a:extLst>
                </a:gridCol>
                <a:gridCol w="1332696">
                  <a:extLst>
                    <a:ext uri="{9D8B030D-6E8A-4147-A177-3AD203B41FA5}">
                      <a16:colId xmlns:a16="http://schemas.microsoft.com/office/drawing/2014/main" val="2295142042"/>
                    </a:ext>
                  </a:extLst>
                </a:gridCol>
                <a:gridCol w="1633957">
                  <a:extLst>
                    <a:ext uri="{9D8B030D-6E8A-4147-A177-3AD203B41FA5}">
                      <a16:colId xmlns:a16="http://schemas.microsoft.com/office/drawing/2014/main" val="500050941"/>
                    </a:ext>
                  </a:extLst>
                </a:gridCol>
                <a:gridCol w="1481042">
                  <a:extLst>
                    <a:ext uri="{9D8B030D-6E8A-4147-A177-3AD203B41FA5}">
                      <a16:colId xmlns:a16="http://schemas.microsoft.com/office/drawing/2014/main" val="2538136576"/>
                    </a:ext>
                  </a:extLst>
                </a:gridCol>
              </a:tblGrid>
              <a:tr h="859588">
                <a:tc>
                  <a:txBody>
                    <a:bodyPr/>
                    <a:lstStyle/>
                    <a:p>
                      <a:pPr algn="l" fontAlgn="ctr"/>
                      <a:r>
                        <a:rPr lang="pt-PT" sz="2000" b="1" u="none" strike="noStrike" dirty="0" err="1">
                          <a:effectLst/>
                        </a:rPr>
                        <a:t>Nr</a:t>
                      </a:r>
                      <a:r>
                        <a:rPr lang="pt-PT" sz="2000" b="1" u="none" strike="noStrike" dirty="0">
                          <a:effectLst/>
                        </a:rPr>
                        <a:t>.</a:t>
                      </a:r>
                      <a:endParaRPr lang="pt-PT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PT" sz="2000" b="1" u="none" strike="noStrike" dirty="0" smtClean="0">
                          <a:effectLst/>
                        </a:rPr>
                        <a:t>Província</a:t>
                      </a:r>
                      <a:endParaRPr lang="pt-PT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2000" b="1" u="none" strike="noStrike" dirty="0">
                          <a:effectLst/>
                        </a:rPr>
                        <a:t>Numero</a:t>
                      </a:r>
                      <a:endParaRPr lang="pt-PT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pt-PT" sz="2000" b="1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Custo estimado(</a:t>
                      </a:r>
                      <a:r>
                        <a:rPr kumimoji="0" lang="pt-PT" sz="2000" b="1" u="none" strike="noStrike" kern="1200" noProof="0" dirty="0">
                          <a:solidFill>
                            <a:schemeClr val="dk1"/>
                          </a:solidFill>
                          <a:effectLst/>
                        </a:rPr>
                        <a:t>MUSD)</a:t>
                      </a:r>
                      <a:endParaRPr kumimoji="0" lang="pt-PT" sz="2000" b="1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ctr"/>
                </a:tc>
                <a:extLst>
                  <a:ext uri="{0D108BD9-81ED-4DB2-BD59-A6C34878D82A}">
                    <a16:rowId xmlns:a16="http://schemas.microsoft.com/office/drawing/2014/main" val="4234482965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1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>
                          <a:effectLst/>
                        </a:rPr>
                        <a:t>Maputo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4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1.6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3557014613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2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 dirty="0">
                          <a:effectLst/>
                        </a:rPr>
                        <a:t>Gaza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7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2.7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2320610698"/>
                  </a:ext>
                </a:extLst>
              </a:tr>
              <a:tr h="573803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3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 dirty="0">
                          <a:effectLst/>
                        </a:rPr>
                        <a:t>Inhambane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16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6.3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2228948833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4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>
                          <a:effectLst/>
                        </a:rPr>
                        <a:t>Sofala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16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6.3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2327484408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5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 dirty="0">
                          <a:effectLst/>
                        </a:rPr>
                        <a:t>Manica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19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7.4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745471558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6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>
                          <a:effectLst/>
                        </a:rPr>
                        <a:t>Zambezia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16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6.3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2226991043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7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>
                          <a:effectLst/>
                        </a:rPr>
                        <a:t>Tete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25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10.2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243540368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8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 dirty="0">
                          <a:effectLst/>
                        </a:rPr>
                        <a:t>Nampula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20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7.8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3652544096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9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>
                          <a:effectLst/>
                        </a:rPr>
                        <a:t>Niassa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20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7.8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806370480"/>
                  </a:ext>
                </a:extLst>
              </a:tr>
              <a:tr h="573803"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10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u="none" strike="noStrike">
                          <a:effectLst/>
                        </a:rPr>
                        <a:t>Cabo Delgado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>
                          <a:effectLst/>
                        </a:rPr>
                        <a:t>7</a:t>
                      </a:r>
                      <a:endParaRPr lang="pt-PT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u="none" strike="noStrike" dirty="0">
                          <a:effectLst/>
                        </a:rPr>
                        <a:t>2.7</a:t>
                      </a:r>
                      <a:endParaRPr lang="pt-PT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159712533"/>
                  </a:ext>
                </a:extLst>
              </a:tr>
              <a:tr h="288018">
                <a:tc>
                  <a:txBody>
                    <a:bodyPr/>
                    <a:lstStyle/>
                    <a:p>
                      <a:pPr algn="l" fontAlgn="b"/>
                      <a:r>
                        <a:rPr lang="pt-PT" sz="2000" b="1" u="none" strike="noStrike" dirty="0">
                          <a:effectLst/>
                        </a:rPr>
                        <a:t>Total</a:t>
                      </a:r>
                      <a:endParaRPr lang="pt-PT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t-PT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150</a:t>
                      </a:r>
                      <a:endParaRPr lang="pt-PT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59.0</a:t>
                      </a:r>
                      <a:endParaRPr lang="pt-PT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marL="2858" marR="2858" marT="2858" marB="0" anchor="b"/>
                </a:tc>
                <a:extLst>
                  <a:ext uri="{0D108BD9-81ED-4DB2-BD59-A6C34878D82A}">
                    <a16:rowId xmlns:a16="http://schemas.microsoft.com/office/drawing/2014/main" val="3105368201"/>
                  </a:ext>
                </a:extLst>
              </a:tr>
            </a:tbl>
          </a:graphicData>
        </a:graphic>
      </p:graphicFrame>
      <p:sp>
        <p:nvSpPr>
          <p:cNvPr id="8" name="TextBox 4">
            <a:extLst>
              <a:ext uri="{FF2B5EF4-FFF2-40B4-BE49-F238E27FC236}">
                <a16:creationId xmlns:a16="http://schemas.microsoft.com/office/drawing/2014/main" id="{DE3C193A-69DF-D176-7935-15A451EFA4E5}"/>
              </a:ext>
            </a:extLst>
          </p:cNvPr>
          <p:cNvSpPr txBox="1"/>
          <p:nvPr/>
        </p:nvSpPr>
        <p:spPr>
          <a:xfrm>
            <a:off x="925312" y="96445"/>
            <a:ext cx="10462549" cy="1384995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r>
              <a:rPr lang="pt-PT" sz="2800" b="1" dirty="0">
                <a:latin typeface="Century Gothic" panose="020B0502020202020204" pitchFamily="34" charset="0"/>
                <a:cs typeface="Poppins" panose="00000500000000000000" pitchFamily="2" charset="0"/>
              </a:rPr>
              <a:t>PROJETOS PRIORITÁRIOS/ PROJETO DE ARMAZENAMENTO DE PEQUENO PORTE – </a:t>
            </a:r>
            <a:r>
              <a:rPr lang="pt-PT" sz="2800" b="1" dirty="0">
                <a:solidFill>
                  <a:schemeClr val="accent2"/>
                </a:solidFill>
                <a:latin typeface="Century Gothic" panose="020B0502020202020204" pitchFamily="34" charset="0"/>
                <a:cs typeface="Poppins" panose="00000500000000000000" pitchFamily="2" charset="0"/>
              </a:rPr>
              <a:t>Distribuição por província dos projetos prioritários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D3C77CF-2A79-A367-69FE-BE22C5AD4D5C}"/>
              </a:ext>
            </a:extLst>
          </p:cNvPr>
          <p:cNvSpPr/>
          <p:nvPr/>
        </p:nvSpPr>
        <p:spPr>
          <a:xfrm>
            <a:off x="4261119" y="4860418"/>
            <a:ext cx="274390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META (PRODUTOS) DO PROGRAMA</a:t>
            </a:r>
          </a:p>
        </p:txBody>
      </p:sp>
    </p:spTree>
    <p:extLst>
      <p:ext uri="{BB962C8B-B14F-4D97-AF65-F5344CB8AC3E}">
        <p14:creationId xmlns:p14="http://schemas.microsoft.com/office/powerpoint/2010/main" val="285713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B96E76-B215-BEA2-3F52-76EB6BE34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31A1F10-CA23-A079-BBDC-EF1BA29FEA3D}"/>
              </a:ext>
            </a:extLst>
          </p:cNvPr>
          <p:cNvSpPr txBox="1"/>
          <p:nvPr/>
        </p:nvSpPr>
        <p:spPr>
          <a:xfrm>
            <a:off x="11212172" y="6399390"/>
            <a:ext cx="418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17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0E49AFE-0634-8CA5-0D51-85A96FD9323C}"/>
              </a:ext>
            </a:extLst>
          </p:cNvPr>
          <p:cNvSpPr txBox="1"/>
          <p:nvPr/>
        </p:nvSpPr>
        <p:spPr>
          <a:xfrm>
            <a:off x="925312" y="96445"/>
            <a:ext cx="10462549" cy="1384995"/>
          </a:xfrm>
          <a:prstGeom prst="rect">
            <a:avLst/>
          </a:prstGeom>
          <a:solidFill>
            <a:schemeClr val="lt1"/>
          </a:solidFill>
        </p:spPr>
        <p:txBody>
          <a:bodyPr wrap="square">
            <a:spAutoFit/>
          </a:bodyPr>
          <a:lstStyle/>
          <a:p>
            <a:r>
              <a:rPr lang="pt-PT" sz="2800" b="1" dirty="0">
                <a:latin typeface="Century Gothic" panose="020B0502020202020204" pitchFamily="34" charset="0"/>
                <a:cs typeface="Poppins" panose="00000500000000000000" pitchFamily="2" charset="0"/>
              </a:rPr>
              <a:t>PROJETOS PRIORITÁRIOS/ PROJETO DE ARMAZENAMENTO DE PEQUENO PORTE – </a:t>
            </a:r>
            <a:r>
              <a:rPr lang="pt-PT" sz="2800" b="1" dirty="0">
                <a:solidFill>
                  <a:schemeClr val="accent2"/>
                </a:solidFill>
                <a:latin typeface="Century Gothic" panose="020B0502020202020204" pitchFamily="34" charset="0"/>
                <a:cs typeface="Poppins" panose="00000500000000000000" pitchFamily="2" charset="0"/>
              </a:rPr>
              <a:t>Distribuição por província dos projetos prioritários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8A782F-C84B-F6C2-4616-ADD67AB5A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265" y="1533552"/>
            <a:ext cx="10560611" cy="511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CC76034C-D631-BD7D-C30D-26E708AB1D67}"/>
              </a:ext>
            </a:extLst>
          </p:cNvPr>
          <p:cNvSpPr txBox="1"/>
          <p:nvPr/>
        </p:nvSpPr>
        <p:spPr>
          <a:xfrm>
            <a:off x="11169876" y="6269678"/>
            <a:ext cx="351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Z" sz="2000" dirty="0">
                <a:solidFill>
                  <a:srgbClr val="B6732D"/>
                </a:solidFill>
                <a:latin typeface="Poppins Medium" pitchFamily="2" charset="77"/>
                <a:cs typeface="Poppins Medium" pitchFamily="2" charset="77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959428" y="581377"/>
            <a:ext cx="5807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Z" sz="3600" b="1" dirty="0">
                <a:latin typeface="Poppins" pitchFamily="2" charset="77"/>
                <a:cs typeface="Poppins" pitchFamily="2" charset="77"/>
              </a:rPr>
              <a:t>CONSIDERAÇÕES FINAIS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830297-075E-212E-D141-D0366BF49EFE}"/>
              </a:ext>
            </a:extLst>
          </p:cNvPr>
          <p:cNvSpPr txBox="1"/>
          <p:nvPr/>
        </p:nvSpPr>
        <p:spPr>
          <a:xfrm>
            <a:off x="5802085" y="4964065"/>
            <a:ext cx="587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latin typeface="Abril Fatface" panose="02000503000000020003" pitchFamily="2" charset="77"/>
                <a:cs typeface="Poppins" pitchFamily="2" charset="77"/>
              </a:rPr>
              <a:t>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8D41C8-404C-5813-1C7C-168A824152C2}"/>
              </a:ext>
            </a:extLst>
          </p:cNvPr>
          <p:cNvSpPr txBox="1"/>
          <p:nvPr/>
        </p:nvSpPr>
        <p:spPr>
          <a:xfrm>
            <a:off x="2313984" y="5456508"/>
            <a:ext cx="7608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Poppins" pitchFamily="2" charset="77"/>
                <a:cs typeface="Poppins" pitchFamily="2" charset="77"/>
              </a:rPr>
              <a:t>Moçambique: </a:t>
            </a:r>
            <a:r>
              <a:rPr lang="pt-PT" sz="2000" b="1" dirty="0">
                <a:latin typeface="Poppins" pitchFamily="2" charset="77"/>
                <a:cs typeface="Poppins" pitchFamily="2" charset="77"/>
              </a:rPr>
              <a:t>Acelerar o Investimento para a Universalização do Acesso à Água e Saneamento</a:t>
            </a:r>
            <a:endParaRPr lang="en-MZ" sz="20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BBB2A45-535E-E3F8-0F5D-3EB515FA3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854" y="1720151"/>
            <a:ext cx="10439400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14375" lvl="1" indent="-441325" eaLnBrk="1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chemeClr val="accent1"/>
              </a:buClr>
              <a:buSzPct val="110000"/>
              <a:buBlip>
                <a:blip r:embed="rId3">
                  <a:extLst>
                    <a:ext uri="{96DAC541-7B7A-43D3-8B79-37D633B846F1}">
                      <asvg:svgBlip xmlns="" xmlns:asvg="http://schemas.microsoft.com/office/drawing/2016/SVG/main" r:embed="rId4"/>
                    </a:ext>
                  </a:extLst>
                </a:blip>
              </a:buBlip>
            </a:pPr>
            <a:r>
              <a:rPr lang="pt-PT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Investir em infraestrutura de armazenamento de água, como barragens e reservatórios multiuso é a prioridade do Governo para alcançar a segura hídrica no País;</a:t>
            </a:r>
          </a:p>
          <a:p>
            <a:pPr marL="714375" lvl="1" indent="-441325" eaLnBrk="1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>
                <a:schemeClr val="accent1"/>
              </a:buClr>
              <a:buSzPct val="110000"/>
              <a:buBlip>
                <a:blip r:embed="rId3">
                  <a:extLst>
                    <a:ext uri="{96DAC541-7B7A-43D3-8B79-37D633B846F1}">
                      <asvg:svgBlip xmlns="" xmlns:asvg="http://schemas.microsoft.com/office/drawing/2016/SVG/main" r:embed="rId4"/>
                    </a:ext>
                  </a:extLst>
                </a:blip>
              </a:buBlip>
            </a:pPr>
            <a:r>
              <a:rPr lang="pt-PT" sz="26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Recurso hídricos é a mãe </a:t>
            </a:r>
            <a:r>
              <a:rPr lang="pt-PT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do abastecimento de água, da agricultura, de industria, de hidroelecicidade, de turismo... Investor neste sector é a chave de segura hídrica no País. </a:t>
            </a:r>
            <a:endParaRPr kumimoji="0" lang="pt-PT" sz="2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77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5F9E267-81C0-4B2C-97A1-4B40BC3C57DD}"/>
              </a:ext>
            </a:extLst>
          </p:cNvPr>
          <p:cNvSpPr txBox="1"/>
          <p:nvPr/>
        </p:nvSpPr>
        <p:spPr>
          <a:xfrm>
            <a:off x="5564444" y="2972754"/>
            <a:ext cx="1063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Z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Fim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3FABB0-5544-4813-34D2-B36AEEFC1B51}"/>
              </a:ext>
            </a:extLst>
          </p:cNvPr>
          <p:cNvSpPr/>
          <p:nvPr/>
        </p:nvSpPr>
        <p:spPr>
          <a:xfrm>
            <a:off x="1" y="5717512"/>
            <a:ext cx="12192000" cy="11404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7BBAC5-ABFB-75C2-5A51-F07D6D4C19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" t="77962" r="10957" b="5475"/>
          <a:stretch/>
        </p:blipFill>
        <p:spPr>
          <a:xfrm>
            <a:off x="842209" y="5831305"/>
            <a:ext cx="10425935" cy="90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3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ção(2)" id="{6E99BA31-5EA7-7A4F-906A-CC1D04EA7E5A}" vid="{AD7135BB-2236-5142-8AEE-EE021CA2A2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</TotalTime>
  <Words>2021</Words>
  <Application>Microsoft Office PowerPoint</Application>
  <PresentationFormat>Widescreen</PresentationFormat>
  <Paragraphs>305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41" baseType="lpstr">
      <vt:lpstr>맑은 고딕</vt:lpstr>
      <vt:lpstr>MS PGothic</vt:lpstr>
      <vt:lpstr>MS PGothic</vt:lpstr>
      <vt:lpstr>游ゴシック</vt:lpstr>
      <vt:lpstr>Abril Fatface</vt:lpstr>
      <vt:lpstr>Arial</vt:lpstr>
      <vt:lpstr>Bauhaus 93</vt:lpstr>
      <vt:lpstr>Calibri</vt:lpstr>
      <vt:lpstr>Calibri Light</vt:lpstr>
      <vt:lpstr>Cambria</vt:lpstr>
      <vt:lpstr>Century Gothic</vt:lpstr>
      <vt:lpstr>굴림</vt:lpstr>
      <vt:lpstr>HGPｺﾞｼｯｸE</vt:lpstr>
      <vt:lpstr>Poppins</vt:lpstr>
      <vt:lpstr>Poppins Light</vt:lpstr>
      <vt:lpstr>Poppins Medium</vt:lpstr>
      <vt:lpstr>Symbol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demo</dc:creator>
  <cp:lastModifiedBy>Rosmina</cp:lastModifiedBy>
  <cp:revision>27</cp:revision>
  <dcterms:created xsi:type="dcterms:W3CDTF">2026-03-13T07:42:41Z</dcterms:created>
  <dcterms:modified xsi:type="dcterms:W3CDTF">2026-03-23T07:57:42Z</dcterms:modified>
</cp:coreProperties>
</file>