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80" r:id="rId4"/>
    <p:sldId id="300" r:id="rId5"/>
    <p:sldId id="301" r:id="rId6"/>
    <p:sldId id="316" r:id="rId7"/>
    <p:sldId id="305" r:id="rId8"/>
    <p:sldId id="307" r:id="rId9"/>
    <p:sldId id="311" r:id="rId10"/>
    <p:sldId id="314" r:id="rId11"/>
    <p:sldId id="287" r:id="rId12"/>
    <p:sldId id="317" r:id="rId13"/>
  </p:sldIdLst>
  <p:sldSz cx="12192000" cy="6858000"/>
  <p:notesSz cx="6858000" cy="9144000"/>
  <p:defaultTextStyle>
    <a:defPPr>
      <a:defRPr lang="en-M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732D"/>
    <a:srgbClr val="DAE3F3"/>
    <a:srgbClr val="27ABE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719"/>
    <p:restoredTop sz="94654"/>
  </p:normalViewPr>
  <p:slideViewPr>
    <p:cSldViewPr snapToGrid="0">
      <p:cViewPr varScale="1">
        <p:scale>
          <a:sx n="63" d="100"/>
          <a:sy n="63" d="100"/>
        </p:scale>
        <p:origin x="85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003AAB-B084-9346-A512-A4CB8424982D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BEEAAC-6E91-044E-A4A5-F23F7F2F58EF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8668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660164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4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156861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6BEEAAC-6E91-044E-A4A5-F23F7F2F58EF}" type="slidenum">
              <a:rPr lang="en-MZ" smtClean="0"/>
              <a:t>7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7371227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B564-65FB-964A-0ACD-F09FC8744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4189A-DC26-1AC9-CABD-DFADE31CF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F384C-1ED5-7E1F-EC67-B51F8B13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CA50C0-48FF-4126-B41A-4DE85DCA51DF}" type="datetime1">
              <a:rPr lang="LID4096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57F0-F9B2-79CB-8BE9-5EDD17CF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FD4DF-FA6C-6BE4-0204-36D60D05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5695439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5F243-8545-5343-3BF0-E8F9648E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A99B-2B37-410E-3B8B-8FDB8388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30E1B-B211-908C-C40F-653C6D72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7F26DE-A70D-4B51-A742-41A5449B418B}" type="datetime1">
              <a:rPr lang="LID4096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B4A2-D1C3-A370-43BC-A92B760F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FDBC2-8502-9631-1134-41F9E5BA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018721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8899-D2BB-5826-7E55-FD45E1A4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0464C-21F3-B8B9-9F28-523797DE2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F1B2C-1847-89F5-0440-F2BF0CE2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4B3D0F-39C0-43EB-A603-79A2419BAC9C}" type="datetime1">
              <a:rPr lang="LID4096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C9942-A7A4-4AA0-6E38-B77A411AE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38ADB-23CC-676C-90B5-1EC4583D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2693200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2B0D-D1B4-2DB9-602D-E102246C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5AC3-B71F-9E1B-076F-4D95B0768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0B9C8-0B41-968A-14EE-622AE3FA1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894A5-1437-086F-33BC-5307653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C3A2D-C77B-4BEF-B76D-CD75548DFB28}" type="datetime1">
              <a:rPr lang="LID4096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DA229-63BC-1D61-68DC-FD74EB30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6E8A7-2BDE-DA22-6634-F58433BF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06482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B1DE-DB43-D8BB-F979-63F3AEFC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2E2E1-E32D-D774-B1ED-17AD30ECE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B355F-8734-707F-3547-7C0F3FA4B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C92C8-28A4-A9C7-0352-B97149D8D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92612-CA2B-99E6-350D-AE48246E2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0BDC9-CF22-2232-6FDA-0690A5D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716369-4C40-4F3E-9325-25112C197350}" type="datetime1">
              <a:rPr lang="LID4096" smtClean="0"/>
              <a:t>03/23/2026</a:t>
            </a:fld>
            <a:endParaRPr lang="en-M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BA820-44C5-D6BE-E7C2-883F4FAA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4E337-8BCD-7152-BD7B-CEDF4E86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7203133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BD34-B570-2E61-9B69-DBEA8AE9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930EC-126E-007C-0D0F-F86E88BA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24411E-E047-41CC-BBC2-5A37506493B4}" type="datetime1">
              <a:rPr lang="LID4096" smtClean="0"/>
              <a:t>03/23/2026</a:t>
            </a:fld>
            <a:endParaRPr lang="en-M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20C00-24E7-835B-9BC1-BC5A61EC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161A0-1384-5DB2-2D32-5C2D44F0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4244072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D658A-15CB-85EC-9C38-6E22D8E9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09248D-D840-4265-B7D6-34004458E1B6}" type="datetime1">
              <a:rPr lang="LID4096" smtClean="0"/>
              <a:t>03/23/2026</a:t>
            </a:fld>
            <a:endParaRPr lang="en-M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C64FA-96FA-0C01-0038-E21F6760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9C647-F6F8-CC3A-F69B-2F9D9666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301889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EAEC-C8E7-C216-B234-15EAEFBA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7C04-E0F6-1833-6452-5BA71E58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6545-4661-807C-72D6-F7729111E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83C58-AFF2-5B92-D656-C21C80CE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D447D7-D836-416C-8D4C-150D6DB2D76B}" type="datetime1">
              <a:rPr lang="LID4096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697B4-B5CB-41B4-7945-C16119DE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C7FCE-1D93-3103-CC31-F398E08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2337876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C6DD-23F1-AE7A-9928-A5EB9FB92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A6CC6-414D-BCF8-CDC7-FFB07D8F2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2C950-8567-0E68-7F5A-D8B64CE33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1BE73-D089-AD6F-AAFA-9E5C4111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47591-38DC-4AC5-BF16-39A526E0BC6A}" type="datetime1">
              <a:rPr lang="LID4096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E8502-9D56-B6D4-7EAE-63A3902E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94E7-D53B-0CC2-D72C-E6670749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01377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E42E-43B3-8404-17EA-B39DA65E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6F05A-18E5-2000-547D-B773DA1C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1FB0F-D6EE-CD7E-459F-26D1881B6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08105-5D8A-4FFA-8C09-45119BF1FFBA}" type="datetime1">
              <a:rPr lang="LID4096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7EFF9-CC9C-96DC-68A2-F0504DC6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4689D-9E3F-D2A2-93B7-0831F349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861521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06302-C602-1CF4-73D5-8C64F9CC9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10258-C896-F0CF-D618-8EA167418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F3220-837C-EFAB-FFE6-9411408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85F593-FEB0-4EBE-B926-29B316FFFA7D}" type="datetime1">
              <a:rPr lang="LID4096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DD788-41E9-1FD1-E643-5BF300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3A881-0BB4-5A31-E1CA-57B16AF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1479640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CAB564-65FB-964A-0ACD-F09FC8744F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74189A-DC26-1AC9-CABD-DFADE31CF1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4F384C-1ED5-7E1F-EC67-B51F8B136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157F0-F9B2-79CB-8BE9-5EDD17CFA1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FD4DF-FA6C-6BE4-0204-36D60D05A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508791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35F243-8545-5343-3BF0-E8F9648EC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CAA99B-2B37-410E-3B8B-8FDB83889C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930E1B-B211-908C-C40F-653C6D7297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22B4A2-D1C3-A370-43BC-A92B760FC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FDBC2-8502-9631-1134-41F9E5BA8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1802101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378899-D2BB-5826-7E55-FD45E1A4B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40464C-21F3-B8B9-9F28-523797DE23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9F1B2C-1847-89F5-0440-F2BF0CE246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6C9942-A7A4-4AA0-6E38-B77A411AE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E38ADB-23CC-676C-90B5-1EC4583DE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5191025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F2B0D-D1B4-2DB9-602D-E102246C7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05AC3-B71F-9E1B-076F-4D95B076819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C0B9C8-0B41-968A-14EE-622AE3FA1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1894A5-1437-086F-33BC-53076531B6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3DA229-63BC-1D61-68DC-FD74EB30EF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86E8A7-2BDE-DA22-6634-F58433BF64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6096836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EB1DE-DB43-D8BB-F979-63F3AEFC7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2E2E1-E32D-D774-B1ED-17AD30ECED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2B355F-8734-707F-3547-7C0F3FA4BE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0BC92C8-28A4-A9C7-0352-B97149D8D1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92612-CA2B-99E6-350D-AE48246E2F7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20BDC9-CF22-2232-6FDA-0690A5D9A3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3BA820-44C5-D6BE-E7C2-883F4FAA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D4E337-8BCD-7152-BD7B-CEDF4E86C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785517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8ABD34-B570-2E61-9B69-DBEA8AE901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E930EC-126E-007C-0D0F-F86E88BAB6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020C00-24E7-835B-9BC1-BC5A61EC3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FF161A0-1384-5DB2-2D32-5C2D44F0A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3618347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03D658A-15CB-85EC-9C38-6E22D8E91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8C64FA-96FA-0C01-0038-E21F67606C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49C647-F6F8-CC3A-F69B-2F9D96662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6492382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0BEAEC-C8E7-C216-B234-15EAEFBA1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497C04-E0F6-1833-6452-5BA71E58D1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CA6545-4661-807C-72D6-F7729111E2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883C58-AFF2-5B92-D656-C21C80CE10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E697B4-B5CB-41B4-7945-C16119DEB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6C7FCE-1D93-3103-CC31-F398E0889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1062084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C6DD-23F1-AE7A-9928-A5EB9FB92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1DA6CC6-414D-BCF8-CDC7-FFB07D8F279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72C950-8567-0E68-7F5A-D8B64CE33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E1BE73-D089-AD6F-AAFA-9E5C4111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9E8502-9D56-B6D4-7EAE-63A3902E1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D694E7-D53B-0CC2-D72C-E6670749E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1428469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EE42E-43B3-8404-17EA-B39DA65E7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16F05A-18E5-2000-547D-B773DA1C9B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E1FB0F-D6EE-CD7E-459F-26D1881B65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57EFF9-CC9C-96DC-68A2-F0504DC64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B4689D-9E3F-D2A2-93B7-0831F349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08784959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A06302-C602-1CF4-73D5-8C64F9CC97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4210258-C896-F0CF-D618-8EA167418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9F3220-837C-EFAB-FFE6-941140826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BDD788-41E9-1FD1-E643-5BF3006B5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93A881-0BB4-5A31-E1CA-57B16AF7E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1575632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AF3EBB-DA74-7EF7-9331-A8B24BE06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EC56A-A292-CC04-06F6-85DA5A8AC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7C30A-03B4-D215-9041-4EEBF7EBD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1D616-E8F5-4E8D-9E06-F7CE9DCDEC6B}" type="datetime1">
              <a:rPr lang="LID4096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2C83-2215-C295-6026-90FF9973E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2628-48C4-8844-E567-7BDCB91B4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292188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AF3EBB-DA74-7EF7-9331-A8B24BE062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M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6EC56A-A292-CC04-06F6-85DA5A8AC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M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27C30A-03B4-D215-9041-4EEBF7EBD7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36F46-7155-3C41-A3D2-B6AC7E295128}" type="datetimeFigureOut">
              <a:rPr lang="en-MZ" smtClean="0"/>
              <a:t>03/23/2026</a:t>
            </a:fld>
            <a:endParaRPr lang="en-M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312C83-2215-C295-6026-90FF9973EB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M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E82628-48C4-8844-E567-7BDCB91B401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99AB79-B82C-C04F-997F-566AE8157095}" type="slidenum">
              <a:rPr lang="en-MZ" smtClean="0"/>
              <a:t>‹#›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10195111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M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0AED0082-CC9C-EFE1-E3D9-FFA7DF4D3672}"/>
              </a:ext>
            </a:extLst>
          </p:cNvPr>
          <p:cNvSpPr txBox="1"/>
          <p:nvPr/>
        </p:nvSpPr>
        <p:spPr>
          <a:xfrm>
            <a:off x="3624939" y="3618930"/>
            <a:ext cx="7286901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2" algn="ctr" defTabSz="457189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200BA1"/>
              </a:buClr>
              <a:defRPr/>
            </a:pPr>
            <a:endParaRPr lang="pt-PT" b="1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lvl="2" algn="ctr" defTabSz="457189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418AB3">
                  <a:lumMod val="75000"/>
                </a:srgbClr>
              </a:buClr>
              <a:defRPr/>
            </a:pPr>
            <a:r>
              <a:rPr lang="pt-PT" sz="20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Um Novo Modelo de Gestão Eficiente, Sustentável e Inclusivo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9D8D4B4-3FCD-90B7-2668-862B2700812E}"/>
              </a:ext>
            </a:extLst>
          </p:cNvPr>
          <p:cNvSpPr txBox="1"/>
          <p:nvPr/>
        </p:nvSpPr>
        <p:spPr>
          <a:xfrm>
            <a:off x="3863780" y="6220418"/>
            <a:ext cx="58559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Z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Maputo, 23 de Março de 2026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049E7D3-1E28-D6A3-1AD5-F3872FD99A84}"/>
              </a:ext>
            </a:extLst>
          </p:cNvPr>
          <p:cNvSpPr txBox="1"/>
          <p:nvPr/>
        </p:nvSpPr>
        <p:spPr>
          <a:xfrm>
            <a:off x="2468880" y="2536240"/>
            <a:ext cx="84429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2400" b="1" dirty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Moçambique:  </a:t>
            </a:r>
            <a:r>
              <a:rPr lang="pt-BR" sz="2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Acelerar o Investimento para a Universalização do Acesso à Água e Saneamento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7EDCF96-393F-4003-BD7D-734E9350943E}"/>
              </a:ext>
            </a:extLst>
          </p:cNvPr>
          <p:cNvSpPr txBox="1"/>
          <p:nvPr/>
        </p:nvSpPr>
        <p:spPr>
          <a:xfrm>
            <a:off x="4871579" y="4927229"/>
            <a:ext cx="540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AUGUSTO </a:t>
            </a:r>
            <a:r>
              <a:rPr lang="pt-BR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JOÃO DOMINGOS CHIPENEMBE</a:t>
            </a:r>
            <a:endParaRPr lang="en-US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4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PRESIDENTE DO CONSELHO DE ADMINISTRACAO DA AdeM, IP</a:t>
            </a:r>
            <a:endParaRPr lang="en-MZ" sz="14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1E29BF8A-34CE-6996-3B70-C498BB62050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66308" y="5643922"/>
            <a:ext cx="800100" cy="80010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077EAB5-348A-B8FB-04FF-0F6F5A8AD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99AB79-B82C-C04F-997F-566AE8157095}" type="slidenum">
              <a:rPr lang="en-MZ" smtClean="0"/>
              <a:t>1</a:t>
            </a:fld>
            <a:endParaRPr lang="en-MZ"/>
          </a:p>
        </p:txBody>
      </p:sp>
    </p:spTree>
    <p:extLst>
      <p:ext uri="{BB962C8B-B14F-4D97-AF65-F5344CB8AC3E}">
        <p14:creationId xmlns:p14="http://schemas.microsoft.com/office/powerpoint/2010/main" val="369036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1099224" y="2063140"/>
            <a:ext cx="9627475" cy="2400657"/>
          </a:xfrm>
          <a:prstGeom prst="rect">
            <a:avLst/>
          </a:prstGeom>
          <a:solidFill>
            <a:srgbClr val="DAE3F3">
              <a:alpha val="30196"/>
            </a:srgb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000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Foi </a:t>
            </a:r>
            <a:r>
              <a:rPr lang="pt-PT" sz="2000" dirty="0" smtClean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criada, </a:t>
            </a:r>
            <a:r>
              <a:rPr lang="pt-PT" sz="2000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através do </a:t>
            </a:r>
            <a:r>
              <a:rPr lang="pt-PT" sz="2000" b="1" kern="100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Decreto nº. 69/2025, de 29 de Dezembro, a </a:t>
            </a:r>
            <a:r>
              <a:rPr lang="pt-PT" sz="2000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Águas de Moçambique, Instituto Público (AdeM, I.P.)</a:t>
            </a:r>
            <a:r>
              <a:rPr lang="pt-PT" sz="2000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, entidade responsável pela </a:t>
            </a:r>
            <a:r>
              <a:rPr lang="pt-PT" sz="2000" b="1" dirty="0">
                <a:solidFill>
                  <a:srgbClr val="002060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gestão do património público de abastecimento de água e saneamento e promoção da gestão autónoma do serviço, através da respectiva delegação a entidades públicas ou privadas em toda a sua cadeia de valor  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844629" y="793550"/>
            <a:ext cx="10488094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pt-PT" sz="2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CONTEXTUALIZAÇÃO: </a:t>
            </a:r>
            <a:r>
              <a:rPr lang="pt-PT" sz="2800" b="1" dirty="0">
                <a:solidFill>
                  <a:srgbClr val="B6732D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BASE LEGAL</a:t>
            </a:r>
          </a:p>
        </p:txBody>
      </p:sp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E4A87F9E-5AA1-3FFB-E569-8B3D27557B84}"/>
              </a:ext>
            </a:extLst>
          </p:cNvPr>
          <p:cNvSpPr txBox="1">
            <a:spLocks/>
          </p:cNvSpPr>
          <p:nvPr/>
        </p:nvSpPr>
        <p:spPr>
          <a:xfrm>
            <a:off x="10726700" y="5993744"/>
            <a:ext cx="900000" cy="540000"/>
          </a:xfrm>
          <a:prstGeom prst="rect">
            <a:avLst/>
          </a:prstGeom>
          <a:solidFill>
            <a:srgbClr val="B6732D"/>
          </a:solidFill>
        </p:spPr>
        <p:txBody>
          <a:bodyPr vert="horz" lIns="91440" tIns="45720" rIns="91440" bIns="45720" rtlCol="0" anchor="ctr"/>
          <a:lstStyle>
            <a:defPPr>
              <a:defRPr lang="en-M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2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1295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027D51-5BB7-DB65-9F75-588C46B1BA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B263E387-1803-AB60-BEFE-9FFD57F5B9B2}"/>
              </a:ext>
            </a:extLst>
          </p:cNvPr>
          <p:cNvSpPr txBox="1"/>
          <p:nvPr/>
        </p:nvSpPr>
        <p:spPr>
          <a:xfrm>
            <a:off x="1636995" y="1273330"/>
            <a:ext cx="5796000" cy="50629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SUSTENTABILIDADE FINANCEIRA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8163" lvl="1" indent="-182563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Perdas físicas e comerciais de 45% representam uma barreira crítica à sustentabilidade e ao reinvestimento no sector.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ASSIMETRIA DE MERCADO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8163" lvl="1" indent="-182563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Cobertura de 87% em áreas urbanas vs. 21% em saneamento rural cria um desequilíbrio no desenvolvimento nacional.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INEFICIÊNCIA INSTITUCIONAL</a:t>
            </a:r>
            <a:endParaRPr lang="pt-PT" dirty="0">
              <a:solidFill>
                <a:schemeClr val="tx1">
                  <a:lumMod val="95000"/>
                  <a:lumOff val="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538163" indent="-182563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Fragmentação de mandatos gera custos de transacção elevados e diluição da responsabilidade por resultados operacionais.</a:t>
            </a:r>
          </a:p>
          <a:p>
            <a:pPr marL="342900" indent="-342900" algn="just">
              <a:spcBef>
                <a:spcPts val="600"/>
              </a:spcBef>
              <a:buFont typeface="+mj-lt"/>
              <a:buAutoNum type="arabicPeriod" startAt="4"/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RISCO CLIMÁTICO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Vulnerabilidade extrema das infraestruturas a eventos climáticos severos, exigindo um novo modelo de resiliência integrada.</a:t>
            </a:r>
            <a:endParaRPr lang="pt-PT" sz="2000" dirty="0">
              <a:solidFill>
                <a:srgbClr val="222222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56E9C2-7BA5-ACE2-8034-12A59F1CD2AD}"/>
              </a:ext>
            </a:extLst>
          </p:cNvPr>
          <p:cNvSpPr txBox="1"/>
          <p:nvPr/>
        </p:nvSpPr>
        <p:spPr>
          <a:xfrm>
            <a:off x="1206230" y="505227"/>
            <a:ext cx="97390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MZ"/>
            </a:defPPr>
            <a:lvl1pPr>
              <a:defRPr sz="2800" b="1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CUSTO DA INACÇÃO: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DESAFIOS DE EFICIÊNCIA E RISCOS</a:t>
            </a:r>
          </a:p>
        </p:txBody>
      </p:sp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A6CFCBF2-1079-F126-36CA-1F71B5C865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7814" y="2092523"/>
            <a:ext cx="4302521" cy="295875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72CDFCB-66F2-4D01-82EA-93D8AD3B7484}"/>
              </a:ext>
            </a:extLst>
          </p:cNvPr>
          <p:cNvSpPr txBox="1"/>
          <p:nvPr/>
        </p:nvSpPr>
        <p:spPr>
          <a:xfrm>
            <a:off x="7627814" y="5080045"/>
            <a:ext cx="4302521" cy="6309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2133"/>
              </a:lnSpc>
            </a:pPr>
            <a:r>
              <a:rPr lang="pt-PT" sz="1600" b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Perdas Operacionais: 45% </a:t>
            </a:r>
          </a:p>
          <a:p>
            <a:pPr>
              <a:lnSpc>
                <a:spcPts val="2133"/>
              </a:lnSpc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Referencial Internacional de </a:t>
            </a:r>
            <a:r>
              <a:rPr lang="pt-PT" sz="1600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Excelência</a:t>
            </a: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 15%</a:t>
            </a: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B10ADDF-0663-44AB-DAA7-ED4F18220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7168" y="6217480"/>
            <a:ext cx="900000" cy="540000"/>
          </a:xfrm>
          <a:solidFill>
            <a:srgbClr val="B6732D"/>
          </a:solidFill>
        </p:spPr>
        <p:txBody>
          <a:bodyPr/>
          <a:lstStyle/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3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328047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034634F-5858-9FB1-F431-DAC706A886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FABE8D1-9E6E-EB41-9B86-946CE7744D44}"/>
              </a:ext>
            </a:extLst>
          </p:cNvPr>
          <p:cNvSpPr txBox="1"/>
          <p:nvPr/>
        </p:nvSpPr>
        <p:spPr>
          <a:xfrm>
            <a:off x="2136503" y="1530985"/>
            <a:ext cx="4212000" cy="198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noAutofit/>
          </a:bodyPr>
          <a:lstStyle/>
          <a:p>
            <a:pPr algn="just">
              <a:lnSpc>
                <a:spcPts val="2000"/>
              </a:lnSpc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UNIVERSALIZAÇÃO PROGRESSIVA</a:t>
            </a:r>
          </a:p>
          <a:p>
            <a:pPr algn="just"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Transformar o acesso à água e saneamento num pilar de produtividade nacional e saúde pública, reduzindo custos hospitalares.</a:t>
            </a:r>
          </a:p>
          <a:p>
            <a:pPr algn="just"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2000"/>
              </a:lnSpc>
            </a:pP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811055-2CCF-B2FC-EE3E-6A81F999B02E}"/>
              </a:ext>
            </a:extLst>
          </p:cNvPr>
          <p:cNvSpPr txBox="1"/>
          <p:nvPr/>
        </p:nvSpPr>
        <p:spPr>
          <a:xfrm>
            <a:off x="1322606" y="331422"/>
            <a:ext cx="98132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MZ"/>
            </a:defPPr>
            <a:lvl1pPr>
              <a:defRPr sz="2800" b="1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pt-PT" dirty="0"/>
              <a:t> </a:t>
            </a: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</a:rPr>
              <a:t>VISÃO ESTRATÉGICA: </a:t>
            </a:r>
            <a:r>
              <a:rPr lang="en-US" dirty="0"/>
              <a:t>ABASTECIMENTO DE ÁGUA E SANEAMENTO </a:t>
            </a:r>
          </a:p>
        </p:txBody>
      </p:sp>
      <p:pic>
        <p:nvPicPr>
          <p:cNvPr id="2" name="Image 1" descr="preencoded.png">
            <a:extLst>
              <a:ext uri="{FF2B5EF4-FFF2-40B4-BE49-F238E27FC236}">
                <a16:creationId xmlns:a16="http://schemas.microsoft.com/office/drawing/2014/main" id="{D00650EE-E990-38AF-DC69-595C474C27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2080" y="1530986"/>
            <a:ext cx="720000" cy="720000"/>
          </a:xfrm>
          <a:prstGeom prst="rect">
            <a:avLst/>
          </a:prstGeo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0EAD63BC-0DB7-4796-AE2C-F856C48DDB51}"/>
              </a:ext>
            </a:extLst>
          </p:cNvPr>
          <p:cNvSpPr txBox="1"/>
          <p:nvPr/>
        </p:nvSpPr>
        <p:spPr>
          <a:xfrm>
            <a:off x="7175862" y="1530986"/>
            <a:ext cx="3960000" cy="198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noAutofit/>
          </a:bodyPr>
          <a:lstStyle/>
          <a:p>
            <a:pPr algn="just">
              <a:lnSpc>
                <a:spcPts val="2000"/>
              </a:lnSpc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SUSTENTABILIDADE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Equilíbrio rigoroso entre viabilidade económica, protecção ambiental e justiça social em todas as intervenções do sector.</a:t>
            </a:r>
          </a:p>
          <a:p>
            <a:pPr algn="just"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85F14D1E-87F8-8030-F723-4E0E23B00E59}"/>
              </a:ext>
            </a:extLst>
          </p:cNvPr>
          <p:cNvSpPr txBox="1"/>
          <p:nvPr/>
        </p:nvSpPr>
        <p:spPr>
          <a:xfrm>
            <a:off x="2136503" y="3729512"/>
            <a:ext cx="4212000" cy="2124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2000"/>
              </a:lnSpc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DESCENTRALIZAÇÃO</a:t>
            </a:r>
          </a:p>
          <a:p>
            <a:pPr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Reforço da autonomia provincial para garantir agilidade operacional e proximidade ao cliente final.</a:t>
            </a:r>
          </a:p>
          <a:p>
            <a:pPr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2FF15E0-414E-B9C2-B66F-B305F3AB533E}"/>
              </a:ext>
            </a:extLst>
          </p:cNvPr>
          <p:cNvSpPr txBox="1"/>
          <p:nvPr/>
        </p:nvSpPr>
        <p:spPr>
          <a:xfrm>
            <a:off x="7175862" y="3729510"/>
            <a:ext cx="3960000" cy="2160000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noAutofit/>
          </a:bodyPr>
          <a:lstStyle/>
          <a:p>
            <a:pPr>
              <a:lnSpc>
                <a:spcPts val="2000"/>
              </a:lnSpc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PRESTAÇÃO DE CONTAS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ts val="2000"/>
              </a:lnSpc>
            </a:pP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ts val="2000"/>
              </a:lnSpc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Implementação de um modelo de gestão baseado em indicadores de performance (KPIs) auditáveis e transparentes.</a:t>
            </a:r>
          </a:p>
          <a:p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8" name="Image 3" descr="preencoded.png">
            <a:extLst>
              <a:ext uri="{FF2B5EF4-FFF2-40B4-BE49-F238E27FC236}">
                <a16:creationId xmlns:a16="http://schemas.microsoft.com/office/drawing/2014/main" id="{EBCF6BF5-A07F-7727-F3E5-377DB83890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02078" y="3729512"/>
            <a:ext cx="720001" cy="720000"/>
          </a:xfrm>
          <a:prstGeom prst="rect">
            <a:avLst/>
          </a:prstGeom>
        </p:spPr>
      </p:pic>
      <p:pic>
        <p:nvPicPr>
          <p:cNvPr id="9" name="Image 4" descr="preencoded.png">
            <a:extLst>
              <a:ext uri="{FF2B5EF4-FFF2-40B4-BE49-F238E27FC236}">
                <a16:creationId xmlns:a16="http://schemas.microsoft.com/office/drawing/2014/main" id="{1E7F3A05-52FC-E0A7-C506-ECD824BFF9E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8561" y="3729512"/>
            <a:ext cx="720000" cy="720000"/>
          </a:xfrm>
          <a:prstGeom prst="rect">
            <a:avLst/>
          </a:prstGeom>
        </p:spPr>
      </p:pic>
      <p:pic>
        <p:nvPicPr>
          <p:cNvPr id="10" name="Image 2" descr="preencoded.png">
            <a:extLst>
              <a:ext uri="{FF2B5EF4-FFF2-40B4-BE49-F238E27FC236}">
                <a16:creationId xmlns:a16="http://schemas.microsoft.com/office/drawing/2014/main" id="{DF475983-CEA1-5829-A0A7-F57AB86A24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8561" y="1530986"/>
            <a:ext cx="720000" cy="720000"/>
          </a:xfrm>
          <a:prstGeom prst="rect">
            <a:avLst/>
          </a:prstGeom>
        </p:spPr>
      </p:pic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C652DBC-0575-7294-DA9F-2F9153AA0AB0}"/>
              </a:ext>
            </a:extLst>
          </p:cNvPr>
          <p:cNvSpPr txBox="1">
            <a:spLocks/>
          </p:cNvSpPr>
          <p:nvPr/>
        </p:nvSpPr>
        <p:spPr>
          <a:xfrm>
            <a:off x="10700286" y="5943436"/>
            <a:ext cx="900000" cy="540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en-M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4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73566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  <p:bldP spid="4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3325551-4726-A72B-67FA-25B0082B6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EA0CA4-1FA3-BAE5-E7D0-0CCC2B98D42E}"/>
              </a:ext>
            </a:extLst>
          </p:cNvPr>
          <p:cNvSpPr txBox="1"/>
          <p:nvPr/>
        </p:nvSpPr>
        <p:spPr>
          <a:xfrm>
            <a:off x="775613" y="479323"/>
            <a:ext cx="106252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MZ"/>
            </a:defPPr>
            <a:lvl1pPr>
              <a:defRPr sz="2800" b="1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sz="2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QUADRO INSTITUCIONALIZADO DE ABASTECIMENTO DE ÁGUA E SANEAMENTO</a:t>
            </a:r>
            <a:endParaRPr lang="en-US" sz="20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7FE43E17-F49D-2936-36B4-EF61D5A8930D}"/>
              </a:ext>
            </a:extLst>
          </p:cNvPr>
          <p:cNvSpPr txBox="1">
            <a:spLocks/>
          </p:cNvSpPr>
          <p:nvPr/>
        </p:nvSpPr>
        <p:spPr>
          <a:xfrm>
            <a:off x="10703426" y="5813124"/>
            <a:ext cx="900000" cy="540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en-M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5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0435E9E4-4DF4-ED03-87D7-49CBE72CF4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435" y="1002543"/>
            <a:ext cx="10672169" cy="535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6543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5E5EC3-4891-5417-AE13-8A8EF7B08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02CD3A2F-A792-C69E-891D-A8C0E4F7C437}"/>
              </a:ext>
            </a:extLst>
          </p:cNvPr>
          <p:cNvSpPr txBox="1"/>
          <p:nvPr/>
        </p:nvSpPr>
        <p:spPr>
          <a:xfrm>
            <a:off x="997814" y="1621698"/>
            <a:ext cx="4919758" cy="2944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>
              <a:lnSpc>
                <a:spcPct val="150000"/>
              </a:lnSpc>
              <a:defRPr/>
            </a:pPr>
            <a:r>
              <a:rPr lang="pt-PT" b="1" kern="0" spc="1" dirty="0">
                <a:solidFill>
                  <a:srgbClr val="003366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ADMINISTRAÇÃO CENTRAL (</a:t>
            </a:r>
            <a:r>
              <a:rPr lang="pt-PT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AdeM, IP)</a:t>
            </a:r>
          </a:p>
          <a:p>
            <a:pPr defTabSz="1219170">
              <a:lnSpc>
                <a:spcPct val="150000"/>
              </a:lnSpc>
              <a:defRPr/>
            </a:pPr>
            <a:r>
              <a:rPr lang="pt-PT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UNIDADE ESTRATÉGICA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defTabSz="121917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Definição de políticas corporativas, normas e planeamento de longo prazo.</a:t>
            </a:r>
          </a:p>
          <a:p>
            <a:pPr defTabSz="1219170">
              <a:lnSpc>
                <a:spcPct val="150000"/>
              </a:lnSpc>
              <a:defRPr/>
            </a:pPr>
            <a:r>
              <a:rPr lang="pt-PT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SUPERVISÃO E CONTROLO</a:t>
            </a:r>
          </a:p>
          <a:p>
            <a:pPr marL="285750" indent="-285750" defTabSz="121917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Monitorização de desempenho e consolidação de informação financeira.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DE2F2A-0148-33B5-0B6D-756D896C415A}"/>
              </a:ext>
            </a:extLst>
          </p:cNvPr>
          <p:cNvSpPr txBox="1"/>
          <p:nvPr/>
        </p:nvSpPr>
        <p:spPr>
          <a:xfrm>
            <a:off x="1078750" y="269382"/>
            <a:ext cx="997187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MZ"/>
            </a:defPPr>
            <a:lvl1pPr>
              <a:defRPr sz="2800" b="1">
                <a:solidFill>
                  <a:schemeClr val="accent1">
                    <a:lumMod val="7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AdeM-Entidades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en-US" dirty="0" err="1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Autónomas</a:t>
            </a:r>
            <a:r>
              <a:rPr lang="en-US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: </a:t>
            </a:r>
            <a:r>
              <a:rPr lang="en-US" dirty="0">
                <a:solidFill>
                  <a:srgbClr val="C00000"/>
                </a:solidFill>
              </a:rPr>
              <a:t>CONCEITO DE GRUPO PÚBLICO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45E1F9C-7258-334F-65BE-471ECEC84441}"/>
              </a:ext>
            </a:extLst>
          </p:cNvPr>
          <p:cNvSpPr txBox="1"/>
          <p:nvPr/>
        </p:nvSpPr>
        <p:spPr>
          <a:xfrm>
            <a:off x="6614023" y="1562452"/>
            <a:ext cx="5039713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ct val="150000"/>
              </a:lnSpc>
              <a:defRPr/>
            </a:pPr>
            <a:r>
              <a:rPr lang="pt-PT" b="1" kern="0" spc="1" dirty="0">
                <a:solidFill>
                  <a:srgbClr val="003366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ENTIDADES </a:t>
            </a:r>
            <a:r>
              <a:rPr lang="pt-PT" b="1" kern="0" spc="1" dirty="0" smtClean="0">
                <a:solidFill>
                  <a:srgbClr val="003366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AUTÓNOMAS (Público ou privado)</a:t>
            </a:r>
            <a:endParaRPr lang="pt-PT" b="1" dirty="0" smtClean="0">
              <a:solidFill>
                <a:srgbClr val="1A1A1A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t-PT" b="1" dirty="0" smtClean="0">
                <a:solidFill>
                  <a:srgbClr val="1A1A1A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AUTONOMIA OPERACIONAL</a:t>
            </a:r>
            <a:endParaRPr lang="pt-PT" dirty="0" smtClean="0">
              <a:solidFill>
                <a:prstClr val="black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defTabSz="121917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PT" dirty="0" smtClean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Gestão </a:t>
            </a: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directa da exploração, manutenção e relacionamento com utilizadores.</a:t>
            </a:r>
          </a:p>
          <a:p>
            <a:pPr defTabSz="1219170">
              <a:lnSpc>
                <a:spcPct val="150000"/>
              </a:lnSpc>
              <a:defRPr/>
            </a:pPr>
            <a:r>
              <a:rPr lang="pt-PT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PROXIMIDADE TERRITORIAL</a:t>
            </a:r>
          </a:p>
          <a:p>
            <a:pPr marL="285750" indent="-285750" defTabSz="1219170">
              <a:lnSpc>
                <a:spcPct val="150000"/>
              </a:lnSpc>
              <a:buFont typeface="Wingdings" panose="05000000000000000000" pitchFamily="2" charset="2"/>
              <a:buChar char="§"/>
              <a:defRPr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Execução técnica local adaptada às especificidades de cada província.</a:t>
            </a:r>
          </a:p>
        </p:txBody>
      </p:sp>
      <p:cxnSp>
        <p:nvCxnSpPr>
          <p:cNvPr id="2" name="Conexão reta 43">
            <a:extLst>
              <a:ext uri="{FF2B5EF4-FFF2-40B4-BE49-F238E27FC236}">
                <a16:creationId xmlns:a16="http://schemas.microsoft.com/office/drawing/2014/main" id="{1F450423-06C3-E62C-B0DA-BAF773692D8D}"/>
              </a:ext>
            </a:extLst>
          </p:cNvPr>
          <p:cNvCxnSpPr>
            <a:cxnSpLocks/>
          </p:cNvCxnSpPr>
          <p:nvPr/>
        </p:nvCxnSpPr>
        <p:spPr>
          <a:xfrm>
            <a:off x="6220030" y="1621698"/>
            <a:ext cx="8353" cy="128873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exão reta 43">
            <a:extLst>
              <a:ext uri="{FF2B5EF4-FFF2-40B4-BE49-F238E27FC236}">
                <a16:creationId xmlns:a16="http://schemas.microsoft.com/office/drawing/2014/main" id="{DCBCA5B0-04BF-9539-F450-CC889EC8168F}"/>
              </a:ext>
            </a:extLst>
          </p:cNvPr>
          <p:cNvCxnSpPr>
            <a:cxnSpLocks/>
          </p:cNvCxnSpPr>
          <p:nvPr/>
        </p:nvCxnSpPr>
        <p:spPr>
          <a:xfrm>
            <a:off x="6228383" y="3238195"/>
            <a:ext cx="0" cy="1219296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etângulo 8">
            <a:extLst>
              <a:ext uri="{FF2B5EF4-FFF2-40B4-BE49-F238E27FC236}">
                <a16:creationId xmlns:a16="http://schemas.microsoft.com/office/drawing/2014/main" id="{19585083-1AAD-C85A-7688-B228F975DB4E}"/>
              </a:ext>
            </a:extLst>
          </p:cNvPr>
          <p:cNvSpPr/>
          <p:nvPr/>
        </p:nvSpPr>
        <p:spPr>
          <a:xfrm>
            <a:off x="5918898" y="2733734"/>
            <a:ext cx="618969" cy="492156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DEDB8126-A55F-9C5E-04CF-B1797F347F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5506" y="2865512"/>
            <a:ext cx="285751" cy="228600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8D192E2C-D712-3B60-F0E1-D3CBADF3C19D}"/>
              </a:ext>
            </a:extLst>
          </p:cNvPr>
          <p:cNvSpPr txBox="1"/>
          <p:nvPr/>
        </p:nvSpPr>
        <p:spPr>
          <a:xfrm>
            <a:off x="997644" y="5110550"/>
            <a:ext cx="10444772" cy="954107"/>
          </a:xfrm>
          <a:prstGeom prst="rect">
            <a:avLst/>
          </a:prstGeom>
          <a:solidFill>
            <a:srgbClr val="002060"/>
          </a:solidFill>
        </p:spPr>
        <p:txBody>
          <a:bodyPr wrap="square">
            <a:spAutoFit/>
          </a:bodyPr>
          <a:lstStyle/>
          <a:p>
            <a:pPr algn="ctr" defTabSz="1219170">
              <a:defRPr/>
            </a:pP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"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Unidade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estratégica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 com 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descentralização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operacional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 para 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maximizar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 a 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eficiência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económica</a:t>
            </a:r>
            <a:r>
              <a:rPr lang="en-US" sz="2800" b="1" dirty="0">
                <a:solidFill>
                  <a:schemeClr val="bg1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."</a:t>
            </a:r>
            <a:endParaRPr lang="en-US" sz="2800" dirty="0">
              <a:solidFill>
                <a:schemeClr val="bg1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Slide Number Placeholder 1">
            <a:extLst>
              <a:ext uri="{FF2B5EF4-FFF2-40B4-BE49-F238E27FC236}">
                <a16:creationId xmlns:a16="http://schemas.microsoft.com/office/drawing/2014/main" id="{A9E3EDAB-1D5F-52F9-A245-DCA8693F951F}"/>
              </a:ext>
            </a:extLst>
          </p:cNvPr>
          <p:cNvSpPr txBox="1">
            <a:spLocks/>
          </p:cNvSpPr>
          <p:nvPr/>
        </p:nvSpPr>
        <p:spPr>
          <a:xfrm>
            <a:off x="10150621" y="5836059"/>
            <a:ext cx="900000" cy="540000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/>
          <a:lstStyle>
            <a:defPPr>
              <a:defRPr lang="en-M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6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21047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9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F9C529-4F93-2F73-699A-097F1CD603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5">
            <a:extLst>
              <a:ext uri="{FF2B5EF4-FFF2-40B4-BE49-F238E27FC236}">
                <a16:creationId xmlns:a16="http://schemas.microsoft.com/office/drawing/2014/main" id="{CF6E4994-4BF2-5AA3-55DC-932DDB05D8D6}"/>
              </a:ext>
            </a:extLst>
          </p:cNvPr>
          <p:cNvSpPr/>
          <p:nvPr/>
        </p:nvSpPr>
        <p:spPr>
          <a:xfrm>
            <a:off x="308113" y="2435193"/>
            <a:ext cx="5415170" cy="1076325"/>
          </a:xfrm>
          <a:prstGeom prst="rect">
            <a:avLst/>
          </a:prstGeom>
          <a:noFill/>
          <a:ln/>
        </p:spPr>
        <p:txBody>
          <a:bodyPr/>
          <a:lstStyle/>
          <a:p>
            <a:endParaRPr lang="pt-PT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90CEEF9-2CC6-08F2-044B-120969329BE5}"/>
              </a:ext>
            </a:extLst>
          </p:cNvPr>
          <p:cNvSpPr txBox="1"/>
          <p:nvPr/>
        </p:nvSpPr>
        <p:spPr>
          <a:xfrm>
            <a:off x="943948" y="1717383"/>
            <a:ext cx="4144200" cy="2554545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 b="1" kern="0" spc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EVOLUÇÃO INSTITUCIONAL DE CAPITAL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600" dirty="0">
                <a:solidFill>
                  <a:srgbClr val="1A1A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Transformação da AIAS, IP na Entidade Nacional para o Abastecimento de Água e Saneamento (AdeM, IP).</a:t>
            </a: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AdeM, IP assume a responsabilidade central pela administração profissional do património do Estado e pela coordenação técnica nacional do sub-sector.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11B1F35-7C9B-CBF1-3CBD-76E280A7D1B5}"/>
              </a:ext>
            </a:extLst>
          </p:cNvPr>
          <p:cNvSpPr txBox="1"/>
          <p:nvPr/>
        </p:nvSpPr>
        <p:spPr>
          <a:xfrm>
            <a:off x="943948" y="762611"/>
            <a:ext cx="10281771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>
              <a:lnSpc>
                <a:spcPts val="2933"/>
              </a:lnSpc>
              <a:defRPr/>
            </a:pPr>
            <a:r>
              <a:rPr lang="en-US" sz="3200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AdeM, IP: </a:t>
            </a:r>
            <a:r>
              <a:rPr lang="en-US" sz="3200" b="1" dirty="0">
                <a:solidFill>
                  <a:srgbClr val="B6732D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GESTÃO DE ACTIVOS E LIDERANÇA ESTRATÉGICA </a:t>
            </a:r>
            <a:endParaRPr lang="en-US" sz="3200" dirty="0">
              <a:solidFill>
                <a:srgbClr val="B6732D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162A8B5-D08B-E07B-A66C-2E89FBA6B51A}"/>
              </a:ext>
            </a:extLst>
          </p:cNvPr>
          <p:cNvSpPr txBox="1"/>
          <p:nvPr/>
        </p:nvSpPr>
        <p:spPr>
          <a:xfrm>
            <a:off x="5226640" y="1594272"/>
            <a:ext cx="5999079" cy="4770537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  <p:txBody>
          <a:bodyPr wrap="square" rtlCol="0" anchor="ctr">
            <a:spAutoFit/>
          </a:bodyPr>
          <a:lstStyle/>
          <a:p>
            <a:r>
              <a:rPr lang="pt-PT" sz="1600" b="1" kern="0" spc="1" dirty="0">
                <a:solidFill>
                  <a:srgbClr val="003366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PILARES DE ACTUAÇÃO ESTRATÉGICA</a:t>
            </a:r>
          </a:p>
          <a:p>
            <a:endParaRPr lang="pt-PT" sz="1600" b="1" kern="0" spc="1" dirty="0">
              <a:solidFill>
                <a:srgbClr val="003366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pt-PT" sz="1600" b="1" dirty="0">
                <a:solidFill>
                  <a:srgbClr val="1A1A1A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ADMINISTRAÇÃO DE ACTIVOS</a:t>
            </a:r>
            <a:endParaRPr lang="pt-P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Gestão centralizada e profissional das infraestruturas de AAS em todo o território nacional, focada na valorização do património.</a:t>
            </a:r>
          </a:p>
          <a:p>
            <a:pPr algn="just"/>
            <a:r>
              <a:rPr lang="pt-PT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DEFINIÇÃO ESTRATÉGICA</a:t>
            </a:r>
            <a:endParaRPr lang="pt-P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Estabelecimento de orientações de médio e longo prazo e metas comuns para todo o sub-sector.</a:t>
            </a:r>
          </a:p>
          <a:p>
            <a:pPr algn="just"/>
            <a:r>
              <a:rPr lang="pt-PT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COORDENAÇÃO FUNCIONAL</a:t>
            </a:r>
            <a:endParaRPr lang="pt-P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Supervisão integrada das actividades das </a:t>
            </a:r>
            <a:r>
              <a:rPr lang="pt-PT" sz="16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entidades autónomas (públicos ou privados) </a:t>
            </a: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sem prejuízo da sua autonomia operacional.</a:t>
            </a:r>
          </a:p>
          <a:p>
            <a:pPr algn="just" defTabSz="1219170">
              <a:defRPr/>
            </a:pPr>
            <a:r>
              <a:rPr lang="pt-PT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HARMONIZAÇÃO NORMATIVA</a:t>
            </a:r>
            <a:endParaRPr lang="pt-P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 defTabSz="1219170">
              <a:buFont typeface="Wingdings" panose="05000000000000000000" pitchFamily="2" charset="2"/>
              <a:buChar char="§"/>
              <a:defRPr/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Implementação de manuais e normas corporativas transversais para uniformidade de critérios.</a:t>
            </a:r>
          </a:p>
          <a:p>
            <a:pPr algn="just" defTabSz="1219170">
              <a:defRPr/>
            </a:pPr>
            <a:r>
              <a:rPr lang="pt-PT" sz="16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CONSOLIDAÇÃO FINANCEIRA</a:t>
            </a:r>
            <a:endParaRPr lang="pt-PT" sz="1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 defTabSz="1219170">
              <a:buFont typeface="Wingdings" panose="05000000000000000000" pitchFamily="2" charset="2"/>
              <a:buChar char="§"/>
              <a:defRPr/>
            </a:pPr>
            <a:r>
              <a:rPr lang="pt-PT" sz="1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Visão integrada do desempenho global e reporte consolidado para autoridades e financiadores.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462D5D4F-0992-B468-5742-1E234E101FA3}"/>
              </a:ext>
            </a:extLst>
          </p:cNvPr>
          <p:cNvSpPr txBox="1">
            <a:spLocks/>
          </p:cNvSpPr>
          <p:nvPr/>
        </p:nvSpPr>
        <p:spPr>
          <a:xfrm>
            <a:off x="10325719" y="6241698"/>
            <a:ext cx="900000" cy="540000"/>
          </a:xfrm>
          <a:prstGeom prst="rect">
            <a:avLst/>
          </a:prstGeom>
          <a:solidFill>
            <a:srgbClr val="B6732D"/>
          </a:solidFill>
        </p:spPr>
        <p:txBody>
          <a:bodyPr vert="horz" lIns="91440" tIns="45720" rIns="91440" bIns="45720" rtlCol="0" anchor="ctr"/>
          <a:lstStyle>
            <a:defPPr>
              <a:defRPr lang="en-M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7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8" name="Connector: Elbow 7">
            <a:extLst>
              <a:ext uri="{FF2B5EF4-FFF2-40B4-BE49-F238E27FC236}">
                <a16:creationId xmlns:a16="http://schemas.microsoft.com/office/drawing/2014/main" id="{1B8E4665-3589-3A0C-9EAC-5176CFCC3C0B}"/>
              </a:ext>
            </a:extLst>
          </p:cNvPr>
          <p:cNvCxnSpPr>
            <a:stCxn id="18" idx="2"/>
          </p:cNvCxnSpPr>
          <p:nvPr/>
        </p:nvCxnSpPr>
        <p:spPr>
          <a:xfrm rot="16200000" flipH="1">
            <a:off x="4005356" y="3282620"/>
            <a:ext cx="231978" cy="2210594"/>
          </a:xfrm>
          <a:prstGeom prst="bentConnector2">
            <a:avLst/>
          </a:prstGeom>
          <a:ln w="38100">
            <a:solidFill>
              <a:srgbClr val="B6732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243533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C15FFD-30DF-5BEA-C75A-0C889FA58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DF950BF4-9A4D-CD81-C2CA-09179D3D52A5}"/>
              </a:ext>
            </a:extLst>
          </p:cNvPr>
          <p:cNvSpPr txBox="1"/>
          <p:nvPr/>
        </p:nvSpPr>
        <p:spPr>
          <a:xfrm>
            <a:off x="1780823" y="1620973"/>
            <a:ext cx="43200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kern="0" spc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SUBSIDIARIEDADE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As funções são exercidas ao nível mais próximo da operação, garantindo que as decisões técnicas e comerciais sejam tomadas com agilidade local.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14401CE-ACAB-A16C-A344-BBB0960E4CEB}"/>
              </a:ext>
            </a:extLst>
          </p:cNvPr>
          <p:cNvSpPr txBox="1"/>
          <p:nvPr/>
        </p:nvSpPr>
        <p:spPr>
          <a:xfrm>
            <a:off x="1137531" y="746317"/>
            <a:ext cx="9788966" cy="8361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933"/>
              </a:lnSpc>
              <a:tabLst>
                <a:tab pos="2692400" algn="l"/>
              </a:tabLst>
            </a:pPr>
            <a:r>
              <a:rPr lang="pt-PT" sz="3200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DESCENTRALIZAÇÃO: </a:t>
            </a:r>
            <a:r>
              <a:rPr lang="pt-PT" sz="3200" b="1" dirty="0">
                <a:solidFill>
                  <a:srgbClr val="B6732D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GOVERNAÇÃO LOCAL E PRESTAÇÃO DE CONTAS</a:t>
            </a:r>
            <a:endParaRPr lang="pt-PT" sz="3200" dirty="0">
              <a:solidFill>
                <a:srgbClr val="B6732D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FAB28315-E520-A057-B34A-0E8416686334}"/>
              </a:ext>
            </a:extLst>
          </p:cNvPr>
          <p:cNvSpPr txBox="1"/>
          <p:nvPr/>
        </p:nvSpPr>
        <p:spPr>
          <a:xfrm>
            <a:off x="7355740" y="1620973"/>
            <a:ext cx="473465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b="1" kern="0" spc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AUTONOMIA OPERACIONAL</a:t>
            </a: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As </a:t>
            </a:r>
            <a:r>
              <a:rPr lang="pt-PT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entidades operacionais </a:t>
            </a: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detêm autonomia de gestão corrente, permitindo uma resposta rápida às necessidades dos consumidores/utentes e manutenção dos sistemas de AAS.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85B2683-E83D-7C58-8A3A-2930DB05FEDB}"/>
              </a:ext>
            </a:extLst>
          </p:cNvPr>
          <p:cNvSpPr txBox="1"/>
          <p:nvPr/>
        </p:nvSpPr>
        <p:spPr>
          <a:xfrm>
            <a:off x="3940823" y="4212965"/>
            <a:ext cx="7164000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pt-PT" b="1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PRESTAÇÃO DE CONTAS/ RESPONSABILIZAÇÃO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Mecanismos rigorosos de reporte e prestação de contas ao Centro Corporativo (</a:t>
            </a:r>
            <a:r>
              <a:rPr lang="pt-PT" b="1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Contrato de Gestão Delegada e Acordos de Desempenho</a:t>
            </a:r>
            <a:r>
              <a:rPr lang="pt-PT" dirty="0">
                <a:solidFill>
                  <a:schemeClr val="tx1">
                    <a:lumMod val="95000"/>
                    <a:lumOff val="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), assegurando transparência e cumprimento de metas contratuais.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5" name="Image 1" descr="preencoded.png">
            <a:extLst>
              <a:ext uri="{FF2B5EF4-FFF2-40B4-BE49-F238E27FC236}">
                <a16:creationId xmlns:a16="http://schemas.microsoft.com/office/drawing/2014/main" id="{DD3BB437-BF55-972D-2F4B-6F4806EFD9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589" y="1620973"/>
            <a:ext cx="728563" cy="720000"/>
          </a:xfrm>
          <a:prstGeom prst="rect">
            <a:avLst/>
          </a:prstGeom>
        </p:spPr>
      </p:pic>
      <p:pic>
        <p:nvPicPr>
          <p:cNvPr id="7" name="Image 2" descr="preencoded.png">
            <a:extLst>
              <a:ext uri="{FF2B5EF4-FFF2-40B4-BE49-F238E27FC236}">
                <a16:creationId xmlns:a16="http://schemas.microsoft.com/office/drawing/2014/main" id="{E42055D1-10EA-478E-3774-4C10B26C08A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2821" y="1620973"/>
            <a:ext cx="720000" cy="720000"/>
          </a:xfrm>
          <a:prstGeom prst="rect">
            <a:avLst/>
          </a:prstGeom>
        </p:spPr>
      </p:pic>
      <p:pic>
        <p:nvPicPr>
          <p:cNvPr id="11" name="Image 3" descr="preencoded.png">
            <a:extLst>
              <a:ext uri="{FF2B5EF4-FFF2-40B4-BE49-F238E27FC236}">
                <a16:creationId xmlns:a16="http://schemas.microsoft.com/office/drawing/2014/main" id="{BE5D9093-6C33-D527-6D28-9DAE597F9A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823" y="4322972"/>
            <a:ext cx="720000" cy="732684"/>
          </a:xfrm>
          <a:prstGeom prst="rect">
            <a:avLst/>
          </a:prstGeom>
        </p:spPr>
      </p:pic>
      <p:sp>
        <p:nvSpPr>
          <p:cNvPr id="3" name="Slide Number Placeholder 1">
            <a:extLst>
              <a:ext uri="{FF2B5EF4-FFF2-40B4-BE49-F238E27FC236}">
                <a16:creationId xmlns:a16="http://schemas.microsoft.com/office/drawing/2014/main" id="{97378F56-ACFB-6F1E-B7C9-515274BAFB4C}"/>
              </a:ext>
            </a:extLst>
          </p:cNvPr>
          <p:cNvSpPr txBox="1">
            <a:spLocks/>
          </p:cNvSpPr>
          <p:nvPr/>
        </p:nvSpPr>
        <p:spPr>
          <a:xfrm>
            <a:off x="10308411" y="5888678"/>
            <a:ext cx="900000" cy="540000"/>
          </a:xfrm>
          <a:prstGeom prst="rect">
            <a:avLst/>
          </a:prstGeom>
          <a:solidFill>
            <a:srgbClr val="B6732D"/>
          </a:solidFill>
        </p:spPr>
        <p:txBody>
          <a:bodyPr vert="horz" lIns="91440" tIns="45720" rIns="91440" bIns="45720" rtlCol="0" anchor="ctr"/>
          <a:lstStyle>
            <a:defPPr>
              <a:defRPr lang="en-MZ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8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48299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9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F2E68E-6F85-7674-105B-A2A7E4111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2F39A2F4-3810-5666-FF27-B40A58B2221C}"/>
              </a:ext>
            </a:extLst>
          </p:cNvPr>
          <p:cNvSpPr txBox="1"/>
          <p:nvPr/>
        </p:nvSpPr>
        <p:spPr>
          <a:xfrm>
            <a:off x="1497124" y="1701395"/>
            <a:ext cx="44363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kern="0" spc="1" dirty="0">
                <a:solidFill>
                  <a:srgbClr val="1A1A1A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RACIONALIDADE ECONÓMICA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Optimização de custos e sustentabilidade financeira de médio e longo prazo através de uma gestão empresarial rigorosa e disciplinada.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9025A5-E5CF-986C-C60A-3F6628ED0F88}"/>
              </a:ext>
            </a:extLst>
          </p:cNvPr>
          <p:cNvSpPr txBox="1"/>
          <p:nvPr/>
        </p:nvSpPr>
        <p:spPr>
          <a:xfrm>
            <a:off x="1011223" y="366047"/>
            <a:ext cx="10097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RESULTADOS ESPERADOS: </a:t>
            </a:r>
            <a:r>
              <a:rPr lang="en-US" sz="3200" b="1" dirty="0">
                <a:solidFill>
                  <a:srgbClr val="B6732D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IMPACTO ESTRATÉGICO </a:t>
            </a:r>
            <a:endParaRPr lang="en-US" sz="3200" dirty="0">
              <a:solidFill>
                <a:srgbClr val="B6732D"/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3E4A0D01-899D-3A37-C3A6-F5ED9A2A6DE9}"/>
              </a:ext>
            </a:extLst>
          </p:cNvPr>
          <p:cNvSpPr txBox="1"/>
          <p:nvPr/>
        </p:nvSpPr>
        <p:spPr>
          <a:xfrm>
            <a:off x="7122429" y="1717024"/>
            <a:ext cx="442986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kern="0" spc="1" dirty="0">
                <a:solidFill>
                  <a:srgbClr val="1A1A1A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TRANSPARÊNCIA INSTITUCIONAL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Maior clareza na prestação de contas e rastreabilidade total das decisões e investimentos em toda a cadeia de valor do sub-sector.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55FCF10-372F-EEE7-E532-028600DB7C93}"/>
              </a:ext>
            </a:extLst>
          </p:cNvPr>
          <p:cNvSpPr txBox="1"/>
          <p:nvPr/>
        </p:nvSpPr>
        <p:spPr>
          <a:xfrm>
            <a:off x="7122429" y="3503725"/>
            <a:ext cx="442986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PT" b="1" kern="0" spc="1" dirty="0">
                <a:solidFill>
                  <a:srgbClr val="1A1A1A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ATRAÇÃO DE INVESTIMENTO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Reforço da credibilidade institucional perante parceiros de desenvolvimento e o sector financeiro, facilitando a mobilização de novos recursos para o sector.</a:t>
            </a:r>
          </a:p>
        </p:txBody>
      </p:sp>
      <p:pic>
        <p:nvPicPr>
          <p:cNvPr id="12" name="Image 4" descr="preencoded.png">
            <a:extLst>
              <a:ext uri="{FF2B5EF4-FFF2-40B4-BE49-F238E27FC236}">
                <a16:creationId xmlns:a16="http://schemas.microsoft.com/office/drawing/2014/main" id="{EA1E10FF-7971-629E-52F6-6810607C7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9777" y="3503725"/>
            <a:ext cx="720000" cy="720000"/>
          </a:xfrm>
          <a:prstGeom prst="rect">
            <a:avLst/>
          </a:prstGeom>
        </p:spPr>
      </p:pic>
      <p:pic>
        <p:nvPicPr>
          <p:cNvPr id="13" name="Image 2" descr="preencoded.png">
            <a:extLst>
              <a:ext uri="{FF2B5EF4-FFF2-40B4-BE49-F238E27FC236}">
                <a16:creationId xmlns:a16="http://schemas.microsoft.com/office/drawing/2014/main" id="{28D5B99D-F2FA-F5AA-24CD-C7EA928296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89777" y="1724834"/>
            <a:ext cx="720000" cy="720000"/>
          </a:xfrm>
          <a:prstGeom prst="rect">
            <a:avLst/>
          </a:prstGeom>
        </p:spPr>
      </p:pic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588BD5BF-DD44-3E39-B33E-818877523F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045" y="1753495"/>
            <a:ext cx="720000" cy="720000"/>
          </a:xfrm>
          <a:prstGeom prst="rect">
            <a:avLst/>
          </a:prstGeom>
        </p:spPr>
      </p:pic>
      <p:pic>
        <p:nvPicPr>
          <p:cNvPr id="16" name="Image 3" descr="preencoded.png">
            <a:extLst>
              <a:ext uri="{FF2B5EF4-FFF2-40B4-BE49-F238E27FC236}">
                <a16:creationId xmlns:a16="http://schemas.microsoft.com/office/drawing/2014/main" id="{F5C78F64-41CA-1825-ADFE-F0AAF7158F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4045" y="3503725"/>
            <a:ext cx="720000" cy="720000"/>
          </a:xfrm>
          <a:prstGeom prst="rect">
            <a:avLst/>
          </a:prstGeom>
        </p:spPr>
      </p:pic>
      <p:pic>
        <p:nvPicPr>
          <p:cNvPr id="19" name="Image 2" descr="preencoded.png">
            <a:extLst>
              <a:ext uri="{FF2B5EF4-FFF2-40B4-BE49-F238E27FC236}">
                <a16:creationId xmlns:a16="http://schemas.microsoft.com/office/drawing/2014/main" id="{049533B6-7779-FCDF-6F16-325E2BE0E0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14885" y="5380672"/>
            <a:ext cx="720000" cy="720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F36A281-81AB-57A1-C1D8-AD3F84B71D7C}"/>
              </a:ext>
            </a:extLst>
          </p:cNvPr>
          <p:cNvSpPr txBox="1"/>
          <p:nvPr/>
        </p:nvSpPr>
        <p:spPr>
          <a:xfrm>
            <a:off x="4252326" y="5380672"/>
            <a:ext cx="468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UNIVERSALIZAÇÃO DO ACESSO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Aceleração da expansão dos serviços para vilas e zonas rurais, tornando a meta de acesso universal até 2030 um objectivo operacionalmente viável.</a:t>
            </a:r>
            <a:endParaRPr lang="pt-PT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30E181-35FC-1433-9E50-9079F3322AF2}"/>
              </a:ext>
            </a:extLst>
          </p:cNvPr>
          <p:cNvSpPr txBox="1"/>
          <p:nvPr/>
        </p:nvSpPr>
        <p:spPr>
          <a:xfrm>
            <a:off x="1497125" y="3503725"/>
            <a:ext cx="443631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kern="0" spc="1" dirty="0">
                <a:solidFill>
                  <a:srgbClr val="1A1A1A"/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QUALIDADE DO SERVIÇO</a:t>
            </a:r>
            <a:endParaRPr lang="pt-PT" dirty="0"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§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Melhoria contínua da prestação de serviços ao cidadão, com maior fiabilidade técnica previsibilidade e eficiência no atendimento comercial local.</a:t>
            </a:r>
          </a:p>
        </p:txBody>
      </p: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03606EAB-C6E4-E392-CAB6-D7E1103FA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95960" y="5788854"/>
            <a:ext cx="900000" cy="540000"/>
          </a:xfrm>
          <a:solidFill>
            <a:srgbClr val="B6732D"/>
          </a:solidFill>
        </p:spPr>
        <p:txBody>
          <a:bodyPr/>
          <a:lstStyle/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9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254376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3" grpId="0"/>
      <p:bldP spid="5" grpId="0"/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49BA342-1184-A54D-5B19-3353D1C184AC}"/>
              </a:ext>
            </a:extLst>
          </p:cNvPr>
          <p:cNvSpPr txBox="1"/>
          <p:nvPr/>
        </p:nvSpPr>
        <p:spPr>
          <a:xfrm>
            <a:off x="1172534" y="1593449"/>
            <a:ext cx="10080000" cy="34200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t-BR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 concretização das mudanças estruturais no Subsector de Água e Saneamento é essencial para reforçar a competitividade nacional e garantir a segurança hídrica de </a:t>
            </a:r>
            <a:r>
              <a:rPr lang="pt-BR" dirty="0" smtClean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Moçambique.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t-PT" dirty="0" smtClean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 </a:t>
            </a: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articulação eficaz entre a sustentabilidade económica e a proteção do património público é o fundamento para uma gestão eficiente e robusta. </a:t>
            </a:r>
          </a:p>
          <a:p>
            <a:pPr marL="457200" indent="-457200" algn="just">
              <a:lnSpc>
                <a:spcPct val="150000"/>
              </a:lnSpc>
              <a:buFont typeface="+mj-lt"/>
              <a:buAutoNum type="arabicPeriod"/>
            </a:pPr>
            <a:r>
              <a:rPr lang="pt-PT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Ao priorizarmos a excelência operacional e a qualidade dos serviços, consolidamos uma estrutura estratégica capaz de cumprir o nosso compromisso primordial: </a:t>
            </a:r>
            <a:r>
              <a:rPr lang="pt-PT" dirty="0">
                <a:solidFill>
                  <a:schemeClr val="accent1">
                    <a:lumMod val="75000"/>
                  </a:schemeClr>
                </a:solidFill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Garantir o acesso universal à Água e ao Saneamento a todos os Moçambicanos.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Poppins" panose="0000050000000000000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EAAE2C-BC44-321B-8AD1-11898E13866E}"/>
              </a:ext>
            </a:extLst>
          </p:cNvPr>
          <p:cNvSpPr txBox="1"/>
          <p:nvPr/>
        </p:nvSpPr>
        <p:spPr>
          <a:xfrm>
            <a:off x="1172534" y="800354"/>
            <a:ext cx="9965636" cy="54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MZ" sz="2800" b="1" dirty="0">
                <a:latin typeface="Poppins" panose="00000500000000000000"/>
                <a:ea typeface="Tahoma" panose="020B0604030504040204" pitchFamily="34" charset="0"/>
                <a:cs typeface="Tahoma" panose="020B0604030504040204" pitchFamily="34" charset="0"/>
              </a:rPr>
              <a:t>CONSIDERAÇÕES FINAIS</a:t>
            </a:r>
          </a:p>
        </p:txBody>
      </p:sp>
      <p:sp>
        <p:nvSpPr>
          <p:cNvPr id="4" name="Slide Number Placeholder 1">
            <a:extLst>
              <a:ext uri="{FF2B5EF4-FFF2-40B4-BE49-F238E27FC236}">
                <a16:creationId xmlns:a16="http://schemas.microsoft.com/office/drawing/2014/main" id="{3133557C-57A9-19C7-B060-AEDE301004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38170" y="5799242"/>
            <a:ext cx="900000" cy="540000"/>
          </a:xfrm>
          <a:solidFill>
            <a:srgbClr val="B6732D"/>
          </a:solidFill>
        </p:spPr>
        <p:txBody>
          <a:bodyPr/>
          <a:lstStyle/>
          <a:p>
            <a:pPr algn="ctr"/>
            <a:fld id="{E799AB79-B82C-C04F-997F-566AE8157095}" type="slidenum">
              <a:rPr lang="en-MZ" sz="280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algn="ctr"/>
              <a:t>10</a:t>
            </a:fld>
            <a:endParaRPr lang="en-MZ" sz="2800" dirty="0">
              <a:solidFill>
                <a:schemeClr val="bg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B8D41C8-404C-5813-1C7C-168A824152C2}"/>
              </a:ext>
            </a:extLst>
          </p:cNvPr>
          <p:cNvSpPr txBox="1"/>
          <p:nvPr/>
        </p:nvSpPr>
        <p:spPr>
          <a:xfrm>
            <a:off x="2380657" y="5631356"/>
            <a:ext cx="76082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noProof="0" dirty="0">
                <a:latin typeface="Poppins" pitchFamily="2" charset="77"/>
                <a:cs typeface="Poppins" pitchFamily="2" charset="77"/>
              </a:rPr>
              <a:t>Moçambique</a:t>
            </a:r>
            <a:r>
              <a:rPr lang="pt-PT" sz="2000" b="1" noProof="0" dirty="0" smtClean="0">
                <a:latin typeface="Poppins" pitchFamily="2" charset="77"/>
                <a:cs typeface="Poppins" pitchFamily="2" charset="77"/>
              </a:rPr>
              <a:t>: Acelerar o Investimento para a Universalização do Acesso à Água e Saneamento</a:t>
            </a:r>
            <a:endParaRPr lang="pt-PT" sz="2000" b="1" noProof="0" dirty="0">
              <a:latin typeface="Poppins" pitchFamily="2" charset="77"/>
              <a:cs typeface="Poppins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830297-075E-212E-D141-D0366BF49EFE}"/>
              </a:ext>
            </a:extLst>
          </p:cNvPr>
          <p:cNvSpPr txBox="1"/>
          <p:nvPr/>
        </p:nvSpPr>
        <p:spPr>
          <a:xfrm>
            <a:off x="5890881" y="5138913"/>
            <a:ext cx="58782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7200" b="1" dirty="0">
                <a:latin typeface="Abril Fatface" panose="02000503000000020003" pitchFamily="2" charset="77"/>
                <a:cs typeface="Poppins" pitchFamily="2" charset="77"/>
              </a:rPr>
              <a:t>“</a:t>
            </a:r>
          </a:p>
        </p:txBody>
      </p:sp>
    </p:spTree>
    <p:extLst>
      <p:ext uri="{BB962C8B-B14F-4D97-AF65-F5344CB8AC3E}">
        <p14:creationId xmlns:p14="http://schemas.microsoft.com/office/powerpoint/2010/main" val="174577937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6B3FABB0-5544-4813-34D2-B36AEEFC1B51}"/>
              </a:ext>
            </a:extLst>
          </p:cNvPr>
          <p:cNvSpPr/>
          <p:nvPr/>
        </p:nvSpPr>
        <p:spPr>
          <a:xfrm>
            <a:off x="1" y="5717512"/>
            <a:ext cx="12192000" cy="1140487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MZ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67BBAC5-ABFB-75C2-5A51-F07D6D4C19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6" t="77962" r="10957" b="5475"/>
          <a:stretch/>
        </p:blipFill>
        <p:spPr>
          <a:xfrm>
            <a:off x="842209" y="5831305"/>
            <a:ext cx="10425935" cy="90637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5F9E267-81C0-4B2C-97A1-4B40BC3C57DD}"/>
              </a:ext>
            </a:extLst>
          </p:cNvPr>
          <p:cNvSpPr txBox="1"/>
          <p:nvPr/>
        </p:nvSpPr>
        <p:spPr>
          <a:xfrm>
            <a:off x="2400918" y="2613392"/>
            <a:ext cx="7390165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0000" b="1" dirty="0">
                <a:solidFill>
                  <a:schemeClr val="bg1"/>
                </a:solidFill>
                <a:latin typeface="Poppins" pitchFamily="2" charset="77"/>
                <a:cs typeface="Poppins" pitchFamily="2" charset="77"/>
              </a:rPr>
              <a:t>OBRIGADO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53ADBF-6EB5-7780-A4D8-D3D38D1F3B0D}"/>
              </a:ext>
            </a:extLst>
          </p:cNvPr>
          <p:cNvSpPr txBox="1"/>
          <p:nvPr/>
        </p:nvSpPr>
        <p:spPr>
          <a:xfrm>
            <a:off x="2020333" y="4885009"/>
            <a:ext cx="45140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MZ" b="1" dirty="0">
                <a:solidFill>
                  <a:schemeClr val="bg1"/>
                </a:solidFill>
                <a:latin typeface="Poppins SemiBold" pitchFamily="2" charset="77"/>
                <a:cs typeface="Poppins SemiBold" pitchFamily="2" charset="77"/>
              </a:rPr>
              <a:t>Para mais Informações, contacte:</a:t>
            </a:r>
          </a:p>
        </p:txBody>
      </p:sp>
      <p:pic>
        <p:nvPicPr>
          <p:cNvPr id="8" name="Picture 14">
            <a:extLst>
              <a:ext uri="{FF2B5EF4-FFF2-40B4-BE49-F238E27FC236}">
                <a16:creationId xmlns:a16="http://schemas.microsoft.com/office/drawing/2014/main" id="{DBDD25A4-0BAA-DFEE-E1FC-0C486FC0AFD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4" t="15897" r="8971" b="17338"/>
          <a:stretch/>
        </p:blipFill>
        <p:spPr>
          <a:xfrm>
            <a:off x="6399695" y="4625967"/>
            <a:ext cx="1801375" cy="765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7142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6" grpI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ção(2)" id="{6E99BA31-5EA7-7A4F-906A-CC1D04EA7E5A}" vid="{AD7135BB-2236-5142-8AEE-EE021CA2A299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ção(2)" id="{6E99BA31-5EA7-7A4F-906A-CC1D04EA7E5A}" vid="{AD7135BB-2236-5142-8AEE-EE021CA2A299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1544</TotalTime>
  <Words>891</Words>
  <Application>Microsoft Office PowerPoint</Application>
  <PresentationFormat>Widescreen</PresentationFormat>
  <Paragraphs>101</Paragraphs>
  <Slides>11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Abril Fatface</vt:lpstr>
      <vt:lpstr>Arial</vt:lpstr>
      <vt:lpstr>Calibri</vt:lpstr>
      <vt:lpstr>Calibri Light</vt:lpstr>
      <vt:lpstr>Poppins</vt:lpstr>
      <vt:lpstr>Poppins SemiBold</vt:lpstr>
      <vt:lpstr>Tahoma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demo</dc:creator>
  <cp:lastModifiedBy>Rosmina</cp:lastModifiedBy>
  <cp:revision>55</cp:revision>
  <dcterms:created xsi:type="dcterms:W3CDTF">2026-03-13T07:42:41Z</dcterms:created>
  <dcterms:modified xsi:type="dcterms:W3CDTF">2026-03-23T11:07:55Z</dcterms:modified>
</cp:coreProperties>
</file>